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10" r:id="rId3"/>
    <p:sldId id="311" r:id="rId4"/>
    <p:sldId id="328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9" r:id="rId14"/>
    <p:sldId id="330" r:id="rId15"/>
    <p:sldId id="33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6269E-2D30-859C-DFF3-941AF6B7D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9B5D51-F63D-1441-39F0-E0D4A2604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E8174-6308-F680-2BD9-5712F3D6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AC16D-953C-672C-1A29-EBC89C1C9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A4982-CA08-7797-3BAD-F3E5A6F27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863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BA63B-DC60-D4B7-878A-27B192644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B93C76-BFAE-30D1-D755-A49F13647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273D9-3446-C31E-D54E-8FF638B87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1DC23-CB54-5F08-B39D-4575CBBF9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63C6C-9097-AB29-C2A0-7E665B5BD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6930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0A5374-59A2-D624-48DD-6C72A9DAB9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9916E2-96EA-75B1-6685-66DEAB5FF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72DCC-4CEF-522D-522C-782487992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3A192-AE6F-4599-3A19-BFC904EDF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F020A-1D4D-0D5F-7D40-FE1CB7691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484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E8202-5179-2238-E713-2A53C3E10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0FFAC-0EAF-9AD9-90FB-B14E9C96D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49194-D731-DA9D-248F-B23832A09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0BD45-4920-5F85-3A25-ADAFA1807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6B5C4-BC84-48B6-1ABC-E7D7D7FA7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691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9104B-0377-088C-AA6A-DB1B7CD70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6B1633-74F9-3284-C9EA-01ADCFC4C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6E23E-299B-2FEE-4F67-FE979CF2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29A10-DF6F-2BCD-ACBC-5911B9CA8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20FC8-823C-6C69-9D8A-7FB502234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962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B2FC3-87B9-D661-D34D-C79F9272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0DC40-0630-8F15-6BA4-ABA602BDA4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94A54-6F4A-7674-2316-BF4401684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17F1D9-EC39-AACD-802C-B4735FA6B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0903D-7C53-D42D-B006-C8CF52159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7405DC-119E-F216-E918-F18108E54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732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7549A-3B8B-98A6-4569-7D75B915A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B36BB-6675-E38D-CDCF-3980FB4C1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B6D597-E468-47A3-DEA6-9FB367E0E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676AA2-6D23-9969-1580-82D6A96A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C9C8D6-C00A-F0B8-FACF-668D821475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41F3A6-7ADB-02AE-F0F6-912B7D7B6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BA0FD8-9E5B-E428-9B2F-01B041DE4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ADD465-0804-9C42-79B1-D2891EAF1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343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DFCD8-1A2B-C93B-2CD0-3FA5414DC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4900FF-4D06-00D3-3D18-D8E90D87C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06356-0C6C-A4B2-5876-25156E81E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173B30-5FA7-806E-1917-7814D5072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678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403FAA-AD97-7B7F-D027-8FB88204D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F7FC7-68AA-49D8-5EFE-6ED1D7AA9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B6310-6C60-6551-4AFB-6A5097D9B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90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D905-9E30-1CE7-D000-2879FF6D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B286E-01E8-F08B-8FCD-69C436DF2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BEACBA-D42E-ECAF-972E-0E45E8B675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BCB6D3-5DEA-BE4A-F834-1248BE724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1FE7C-676F-A5E2-DE41-5507D62EC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54CB38-AC75-4061-54CD-68BABD06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9966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80215-2289-E28C-0D74-D682AFF28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FF72C8-C5B9-0310-4B32-AE43BBB960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F3F04-FA05-A2E4-5498-24EF773F8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EAD2C2-937B-5EBC-4BDD-C22306F6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C0C91-CCCD-39EE-D510-5FCC3E6E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18412-2090-6EB0-DAB6-8B3FDFAC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088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ABE30E-3420-A807-C7E6-A434E3642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45F48-60D4-7507-2703-5A06A2FAF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3C420-1186-1129-6495-95F84BBADC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C144F-A7BA-403A-B265-4A7A6F121A48}" type="datetimeFigureOut">
              <a:rPr lang="en-IN" smtClean="0"/>
              <a:t>14-03-2024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F71D9-0015-64DE-DB4C-39738F7362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4BF70-E4CB-51C8-52D8-1A21C5CA6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FBA38-181B-4E84-84CD-743DADD3B3D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431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sitivepsychology.com/5-ways-develop-grit-resilience/" TargetMode="External"/><Relationship Id="rId2" Type="http://schemas.openxmlformats.org/officeDocument/2006/relationships/hyperlink" Target="https://positivepsychology.com/gratitude-journal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ositivepsychology.com/cognitive-distortions/" TargetMode="External"/><Relationship Id="rId2" Type="http://schemas.openxmlformats.org/officeDocument/2006/relationships/hyperlink" Target="https://positivepsychology.com/positive-emotions-list-examples-definition-psychology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sitivepsychology.com/act-acceptance-and-commitment-therapy/" TargetMode="External"/><Relationship Id="rId7" Type="http://schemas.openxmlformats.org/officeDocument/2006/relationships/hyperlink" Target="https://positivepsychology.com/honesty-integrity-worksheets-activities-tests/" TargetMode="External"/><Relationship Id="rId2" Type="http://schemas.openxmlformats.org/officeDocument/2006/relationships/hyperlink" Target="https://positivepsychology.com/learned-optimis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sitivepsychology.com/what-is-mindfulness/" TargetMode="External"/><Relationship Id="rId5" Type="http://schemas.openxmlformats.org/officeDocument/2006/relationships/hyperlink" Target="https://positivepsychology.com/gratitude-exercises/" TargetMode="External"/><Relationship Id="rId4" Type="http://schemas.openxmlformats.org/officeDocument/2006/relationships/hyperlink" Target="https://positivepsychology.com/resilience-in-positive-psychology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ositivepsychology.com/communication-in-relationships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positivepsychology.com/daily-affirmation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816D2-B3F2-FA05-41FA-E80487A9C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YEAR III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CE8FEA-7567-E537-CA6E-A354BBA6E9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8454" y="1391035"/>
            <a:ext cx="9020014" cy="162732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29B39D-D43B-C65D-D3D9-591DB562E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570" y="3079497"/>
            <a:ext cx="8896027" cy="17269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26533B-CC73-319E-9653-E9C55B677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454" y="4896550"/>
            <a:ext cx="8958020" cy="159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18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B171-7D30-EED2-892A-DFCFB696D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491163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191D34"/>
                </a:solidFill>
                <a:latin typeface="Lora" pitchFamily="2" charset="0"/>
              </a:rPr>
              <a:t>10 suggestions from Megan </a:t>
            </a:r>
            <a:r>
              <a:rPr lang="en-US" dirty="0" err="1">
                <a:solidFill>
                  <a:srgbClr val="191D34"/>
                </a:solidFill>
                <a:latin typeface="Lora" pitchFamily="2" charset="0"/>
              </a:rPr>
              <a:t>Wycklendt</a:t>
            </a:r>
            <a:r>
              <a:rPr lang="en-US" dirty="0">
                <a:solidFill>
                  <a:srgbClr val="191D34"/>
                </a:solidFill>
                <a:latin typeface="Lora" pitchFamily="2" charset="0"/>
              </a:rPr>
              <a:t> (2014) of Fulfillment Daily:</a:t>
            </a:r>
          </a:p>
          <a:p>
            <a:pPr marL="0" indent="0" algn="l">
              <a:buNone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- For a more specific list of habits and actions you can take to develop a more positive mindset, try these </a:t>
            </a:r>
          </a:p>
          <a:p>
            <a:pPr algn="l"/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Keep a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2"/>
              </a:rPr>
              <a:t>gratitude journal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Reframe your challenges as opportunities for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3"/>
              </a:rPr>
              <a:t>growth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Get good at being rejected—it happens to everyone!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Use positive words to describe your life.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Replace have with get (e.g., I have to go to work → I get to go to work).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Don’t let yourself get dragged down into other people’s complaints.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Breathe—consciously, purposefully, and mindfully.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Notice the righteous and good in times of tragedy and violence.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Have solutions ready when you point out problems.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Make someone else smile.</a:t>
            </a:r>
          </a:p>
        </p:txBody>
      </p:sp>
    </p:spTree>
    <p:extLst>
      <p:ext uri="{BB962C8B-B14F-4D97-AF65-F5344CB8AC3E}">
        <p14:creationId xmlns:p14="http://schemas.microsoft.com/office/powerpoint/2010/main" val="2305364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745D7-1C4B-AD7E-220E-8E6A8570A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8464"/>
            <a:ext cx="10515600" cy="5233737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11 techniques from Dr. </a:t>
            </a:r>
            <a:r>
              <a:rPr lang="en-US" b="0" i="0" dirty="0" err="1">
                <a:solidFill>
                  <a:srgbClr val="191D34"/>
                </a:solidFill>
                <a:effectLst/>
                <a:latin typeface="Lora" pitchFamily="2" charset="0"/>
              </a:rPr>
              <a:t>Tchiki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 Davis (2018) for a more positive attitude: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Ask yourself, “Do I think positively?” Take a test or quiz on positivity to see where you stand.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Strengthen your memory for positive information by using positive words more often.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Strengthen your brain’s ability to work with positive information with exercises that involve positive words.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Strengthen your brain’s ability to pay attention to the positive by routinely redirecting your focus away from the negative to the positive.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Condition yourself to experience random moments of positivity (use classical conditioning on yourself to build positive associations).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Think positive—but not too much—and think negative when you need to; sometimes we need to grieve, think about the negative consequences, and use negative emotions to motivate and engage us.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Practice gratitude (perhaps with a gratitude journal).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Savor the good moments (stop to “smell the roses” and celebrate the positive).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Generate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2"/>
              </a:rPr>
              <a:t>positive emotions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 by watching funny videos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Stop minimizing your successes and acknowledge the efforts you put in.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Stop all-or-nothing thinking; this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3"/>
              </a:rPr>
              <a:t>cognitive distortion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 is not in line with reality since things are very rarely “all good” or “all bad.”</a:t>
            </a:r>
          </a:p>
        </p:txBody>
      </p:sp>
    </p:spTree>
    <p:extLst>
      <p:ext uri="{BB962C8B-B14F-4D97-AF65-F5344CB8AC3E}">
        <p14:creationId xmlns:p14="http://schemas.microsoft.com/office/powerpoint/2010/main" val="75935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F85E3-9823-E634-19C1-5721A3408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8779"/>
            <a:ext cx="10515600" cy="511818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4D5156"/>
                </a:solidFill>
                <a:effectLst/>
                <a:latin typeface="Google Sans"/>
              </a:rPr>
              <a:t>A positive attitude can change the way you see the world and the way others see you. Positive attitudes will make you </a:t>
            </a:r>
            <a:r>
              <a:rPr lang="en-US" b="0" i="0" dirty="0">
                <a:solidFill>
                  <a:srgbClr val="040C28"/>
                </a:solidFill>
                <a:effectLst/>
                <a:latin typeface="Google Sans"/>
              </a:rPr>
              <a:t>more alert, less depressed, more productive, and better able to solve problems and work well with others</a:t>
            </a:r>
            <a:r>
              <a:rPr lang="en-US" b="0" i="0" dirty="0">
                <a:solidFill>
                  <a:srgbClr val="4D5156"/>
                </a:solidFill>
                <a:effectLst/>
                <a:latin typeface="Google Sans"/>
              </a:rPr>
              <a:t>.</a:t>
            </a:r>
          </a:p>
          <a:p>
            <a:pPr marL="0" indent="0">
              <a:buNone/>
            </a:pPr>
            <a:endParaRPr lang="en-US" b="0" i="0" dirty="0">
              <a:solidFill>
                <a:srgbClr val="4D5156"/>
              </a:solidFill>
              <a:effectLst/>
              <a:latin typeface="Google Sans"/>
            </a:endParaRPr>
          </a:p>
          <a:p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What are the disadvantages of attitude?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Bitterness is created. It is like a slow poison that destroy human gradually.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Life become purposeless. As a result people are far away from life goal.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Repels the peoples.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Prolong painful situations.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Break out the relation.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Conscience goes away. So, people are driven towards the crime.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11679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54625-32C8-AB18-3B74-BD263A209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02124"/>
                </a:solidFill>
                <a:latin typeface="Google Sans"/>
              </a:rPr>
              <a:t>What skills establish rapport with someone?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BF453-24D0-8276-B08A-1635E755F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solidFill>
                  <a:srgbClr val="4D5156"/>
                </a:solidFill>
                <a:effectLst/>
                <a:latin typeface="Google Sans"/>
              </a:rPr>
              <a:t>At the heart of building rapport is great </a:t>
            </a:r>
            <a:r>
              <a:rPr lang="en-US" b="0" i="0" dirty="0">
                <a:solidFill>
                  <a:srgbClr val="040C28"/>
                </a:solidFill>
                <a:effectLst/>
                <a:latin typeface="Google Sans"/>
              </a:rPr>
              <a:t>interpersonal skills</a:t>
            </a:r>
            <a:r>
              <a:rPr lang="en-US" b="0" i="0" dirty="0">
                <a:solidFill>
                  <a:srgbClr val="4D5156"/>
                </a:solidFill>
                <a:effectLst/>
                <a:latin typeface="Google Sans"/>
              </a:rPr>
              <a:t>. Folks need to have a keen sense of their emotional intelligence. They need to ask great follow-up questions and listen attentively. And they need to be intentional about building mutual trust.</a:t>
            </a:r>
            <a:endParaRPr lang="en-US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Find times to connect.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Be friendly, yet genuine.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Ask questions about the person's work, life or interests.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Remember details from your conversation—especially their name.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Build on a previous conversation with follow-up questions.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Answer their questions about yourself.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9615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18CCA-9A38-6BC0-BE77-DB7D87DC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202124"/>
                </a:solidFill>
                <a:latin typeface="Google Sans"/>
              </a:rPr>
              <a:t>6 ways to build rapport and break the ice</a:t>
            </a:r>
            <a:br>
              <a:rPr lang="en-US" dirty="0">
                <a:solidFill>
                  <a:srgbClr val="202124"/>
                </a:solidFill>
                <a:latin typeface="Google Sans"/>
              </a:rPr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19498-0481-4B79-C562-293E1BE8A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First, understand yourself. The first thing to do, before you even begin a conversation, is to focus on yourself. ...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Practice active listening. Listening plays a key role in building rapport. ...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Use positive body language. ...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Look for commonalities. ...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Grow your empathy. ...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Ask open-ended questions.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92152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D15BA-266D-44ED-F72E-763EFF623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098132-E03A-0977-B217-BC416395B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Assignment 1</a:t>
            </a:r>
          </a:p>
          <a:p>
            <a:r>
              <a:rPr lang="en-IN" dirty="0"/>
              <a:t>What are the methods for personality assessment? Which method is better and why? </a:t>
            </a:r>
          </a:p>
          <a:p>
            <a:r>
              <a:rPr lang="en-IN" dirty="0"/>
              <a:t>Assignment 2</a:t>
            </a:r>
          </a:p>
          <a:p>
            <a:r>
              <a:rPr lang="en-IN" dirty="0"/>
              <a:t>How do you manage your social media engagements? What inputs from social media help to develop a balanced personality? How does social media engagement develop </a:t>
            </a:r>
            <a:r>
              <a:rPr lang="en-IN"/>
              <a:t>your rapport </a:t>
            </a:r>
            <a:r>
              <a:rPr lang="en-IN" dirty="0"/>
              <a:t>with your peers?</a:t>
            </a:r>
          </a:p>
        </p:txBody>
      </p:sp>
    </p:spTree>
    <p:extLst>
      <p:ext uri="{BB962C8B-B14F-4D97-AF65-F5344CB8AC3E}">
        <p14:creationId xmlns:p14="http://schemas.microsoft.com/office/powerpoint/2010/main" val="2550775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6B341-E9C1-D310-E409-C1CFEF3BE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ATTITUDE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94E36-81BF-6E3E-03F0-9007C4E2C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4006"/>
            <a:ext cx="10515600" cy="4924731"/>
          </a:xfrm>
        </p:spPr>
        <p:txBody>
          <a:bodyPr>
            <a:normAutofit fontScale="92500" lnSpcReduction="10000"/>
          </a:bodyPr>
          <a:lstStyle/>
          <a:p>
            <a:r>
              <a:rPr lang="en-IN" dirty="0"/>
              <a:t>Classification</a:t>
            </a:r>
          </a:p>
          <a:p>
            <a:pPr lvl="1"/>
            <a:r>
              <a:rPr lang="en-IN" dirty="0"/>
              <a:t>Explicit- formed consciously</a:t>
            </a:r>
          </a:p>
          <a:p>
            <a:pPr lvl="1"/>
            <a:r>
              <a:rPr lang="en-IN" dirty="0"/>
              <a:t>Implicit – subconsciously</a:t>
            </a:r>
          </a:p>
          <a:p>
            <a:r>
              <a:rPr lang="en-IN" dirty="0"/>
              <a:t>Components</a:t>
            </a:r>
          </a:p>
          <a:p>
            <a:pPr lvl="1"/>
            <a:r>
              <a:rPr lang="en-IN" dirty="0"/>
              <a:t>Affective – Emotional</a:t>
            </a:r>
          </a:p>
          <a:p>
            <a:pPr lvl="1"/>
            <a:r>
              <a:rPr lang="en-IN" dirty="0"/>
              <a:t>Behavioural – Conative</a:t>
            </a:r>
          </a:p>
          <a:p>
            <a:pPr lvl="1"/>
            <a:r>
              <a:rPr lang="en-IN" dirty="0"/>
              <a:t>Cognitive</a:t>
            </a:r>
          </a:p>
          <a:p>
            <a:r>
              <a:rPr lang="en-IN" dirty="0"/>
              <a:t>Causative factors</a:t>
            </a:r>
          </a:p>
          <a:p>
            <a:pPr lvl="1"/>
            <a:r>
              <a:rPr lang="en-IN" dirty="0"/>
              <a:t>Culture</a:t>
            </a:r>
          </a:p>
          <a:p>
            <a:pPr lvl="1"/>
            <a:r>
              <a:rPr lang="en-IN" dirty="0"/>
              <a:t>Family</a:t>
            </a:r>
          </a:p>
          <a:p>
            <a:pPr lvl="1"/>
            <a:r>
              <a:rPr lang="en-IN" dirty="0"/>
              <a:t>Social Groups</a:t>
            </a:r>
          </a:p>
          <a:p>
            <a:pPr lvl="1"/>
            <a:r>
              <a:rPr lang="en-IN" dirty="0"/>
              <a:t>Institutions</a:t>
            </a:r>
          </a:p>
          <a:p>
            <a:pPr lvl="1"/>
            <a:r>
              <a:rPr lang="en-IN" dirty="0" err="1"/>
              <a:t>Familarity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51867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CC50E-6B3D-6F1D-246B-1438E94BC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Techniques to bring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87250-FCE0-4DCB-04E0-407A56A25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Pavlovian conditioning/classical</a:t>
            </a:r>
          </a:p>
          <a:p>
            <a:r>
              <a:rPr lang="en-IN" dirty="0"/>
              <a:t>Instrumental conditioning</a:t>
            </a:r>
          </a:p>
          <a:p>
            <a:r>
              <a:rPr lang="en-IN" dirty="0"/>
              <a:t>Social observation</a:t>
            </a:r>
          </a:p>
          <a:p>
            <a:r>
              <a:rPr lang="en-IN" sz="4000" dirty="0"/>
              <a:t>Functions of Attitude</a:t>
            </a:r>
          </a:p>
          <a:p>
            <a:pPr lvl="1"/>
            <a:r>
              <a:rPr lang="en-IN" dirty="0"/>
              <a:t>Knowledge function</a:t>
            </a:r>
          </a:p>
          <a:p>
            <a:pPr lvl="1"/>
            <a:r>
              <a:rPr lang="en-IN" dirty="0"/>
              <a:t>Utilitarian function</a:t>
            </a:r>
          </a:p>
          <a:p>
            <a:pPr lvl="1"/>
            <a:r>
              <a:rPr lang="en-IN" dirty="0"/>
              <a:t>Performing a social role</a:t>
            </a:r>
          </a:p>
          <a:p>
            <a:pPr lvl="1"/>
            <a:r>
              <a:rPr lang="en-IN" dirty="0"/>
              <a:t>Maintain self esteem</a:t>
            </a:r>
          </a:p>
          <a:p>
            <a:pPr lvl="1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75417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hat are the disadvantages of a negative attitude? - Quora">
            <a:extLst>
              <a:ext uri="{FF2B5EF4-FFF2-40B4-BE49-F238E27FC236}">
                <a16:creationId xmlns:a16="http://schemas.microsoft.com/office/drawing/2014/main" id="{127A0985-0785-7348-3D3C-CEAFBECF21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163" y="625641"/>
            <a:ext cx="7999037" cy="554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805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E8823-4D56-8D6D-EB58-A79103D5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91D34"/>
                </a:solidFill>
                <a:latin typeface="Lora" pitchFamily="2" charset="0"/>
              </a:rPr>
              <a:t>C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haracteristics </a:t>
            </a:r>
            <a:r>
              <a:rPr lang="en-US" dirty="0">
                <a:solidFill>
                  <a:srgbClr val="191D34"/>
                </a:solidFill>
                <a:latin typeface="Lora" pitchFamily="2" charset="0"/>
              </a:rPr>
              <a:t>of 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positive mindset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B1A7B-F054-8D54-D1E6-8F494E98F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2"/>
              </a:rPr>
              <a:t>Optimism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a willingness to make an effort and take a chance instead of assuming your efforts won’t pay off.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3"/>
              </a:rPr>
              <a:t>Acceptance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acknowledging that things don’t always turn out how you want them to, but learning from your mistakes.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4"/>
              </a:rPr>
              <a:t>Resilience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bouncing back from adversity, disappointment, and failure instead of giving up.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5"/>
              </a:rPr>
              <a:t>Gratitude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actively, continuously appreciating the good things in your life.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6"/>
              </a:rPr>
              <a:t>Consciousness/Mindfulness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dedicating the mind to conscious awareness and enhancing the ability to focus.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4000" b="0" i="0" u="sng" dirty="0">
                <a:solidFill>
                  <a:srgbClr val="191D34"/>
                </a:solidFill>
                <a:effectLst/>
                <a:latin typeface="Lora" pitchFamily="2" charset="0"/>
                <a:hlinkClick r:id="rId7"/>
              </a:rPr>
              <a:t>Integrity</a:t>
            </a:r>
            <a:r>
              <a:rPr lang="en-US" sz="4000" b="0" i="0" dirty="0">
                <a:solidFill>
                  <a:srgbClr val="191D34"/>
                </a:solidFill>
                <a:effectLst/>
                <a:latin typeface="Lora" pitchFamily="2" charset="0"/>
              </a:rPr>
              <a:t>: the trait of being honorable, righteous, and straightforward, instead of deceitful and self-serving.</a:t>
            </a:r>
          </a:p>
        </p:txBody>
      </p:sp>
    </p:spTree>
    <p:extLst>
      <p:ext uri="{BB962C8B-B14F-4D97-AF65-F5344CB8AC3E}">
        <p14:creationId xmlns:p14="http://schemas.microsoft.com/office/powerpoint/2010/main" val="416338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99470-1ED5-C40D-0532-7C2DF5B70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91D34"/>
                </a:solidFill>
                <a:latin typeface="Lora" pitchFamily="2" charset="0"/>
              </a:rPr>
              <a:t>positive attitude in action.</a:t>
            </a:r>
            <a:br>
              <a:rPr lang="en-US" dirty="0">
                <a:solidFill>
                  <a:srgbClr val="191D34"/>
                </a:solidFill>
                <a:latin typeface="Lora" pitchFamily="2" charset="0"/>
              </a:rPr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0E493-037F-2150-49B9-10273EB36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9498"/>
            <a:ext cx="10515600" cy="5087465"/>
          </a:xfrm>
        </p:spPr>
        <p:txBody>
          <a:bodyPr numCol="2">
            <a:normAutofit fontScale="6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It is looking adversity in the eye… and laughing.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Getting what you get, and not pitching a fit.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Enjoying the unexpected, even when it’s not what you wanted originally.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Motivating those around you with a positive word.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Using the power of a smile to reverse the tone of a situation.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Being friendly to those you don’t know.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It’s getting back up when you fall down. (No matter how many times you fall down.)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Being a source of energy that lifts those around you.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Understanding that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2"/>
              </a:rPr>
              <a:t>relationships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 are more important than material things.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Being happy even when you have little.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Having a good time even when you are losing.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Being happy for someone else’s success.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Having a positive future vision, no matter how bad your current circumstances.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Smiling.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Paying a compliment, even to a total stranger.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Tell someone you know that they did a great job. (And mean it.)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Making someone’s day. (Not just a child’s… adult’s like to have their day be special, too!)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It’s not complaining no matter how unfair things appear to be. (It is a waste of time… instead, do something!)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Not letting other people’s negativity bring you down.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Giving more than you expect to get in return.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Being true to yourself… always (Jarrow, 2012).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4991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3382E8-2A41-939B-56CB-E65945FED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661" y="446661"/>
            <a:ext cx="5964677" cy="596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83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77149-FC61-5079-607A-904DCAF74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33137"/>
            <a:ext cx="10515600" cy="5743826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Larry Alton (2018) from Success.com lists 7 practical tips to help you get more positive: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Start the day with </a:t>
            </a:r>
            <a:r>
              <a:rPr lang="en-US" b="0" i="0" u="sng" dirty="0">
                <a:solidFill>
                  <a:srgbClr val="191D34"/>
                </a:solidFill>
                <a:effectLst/>
                <a:latin typeface="Lora" pitchFamily="2" charset="0"/>
                <a:hlinkClick r:id="rId2"/>
              </a:rPr>
              <a:t>positive affirmations</a:t>
            </a: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Focus on the good things, however small they are.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Find humor in bad situations.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Turn failures into lessons—and learn from them!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Transform negative self-talk into positive self-talk.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Focus on the present instead of getting mired in the past or losing your way in the future.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Find positive friends, mentors, and co-workers to support and encourage you.</a:t>
            </a:r>
          </a:p>
        </p:txBody>
      </p:sp>
    </p:spTree>
    <p:extLst>
      <p:ext uri="{BB962C8B-B14F-4D97-AF65-F5344CB8AC3E}">
        <p14:creationId xmlns:p14="http://schemas.microsoft.com/office/powerpoint/2010/main" val="1210006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65748-ED22-2F82-B233-6AC263D6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29389"/>
            <a:ext cx="10515600" cy="5647574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A successful author, speaker, and coach Brian Tracy (n.d.) echoes some of these tips and adds a couple more: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Remember that it’s your response that determines the outcome of a situation.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Use positive affirmations or phrases to chase off negative thoughts.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Find inspirational quotes and messages to bolster your positivity.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Decide to be happy by being grateful and assuming the people around you have the best of intentions.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D34"/>
                </a:solidFill>
                <a:effectLst/>
                <a:latin typeface="Lora" pitchFamily="2" charset="0"/>
              </a:rPr>
              <a:t>Challenge yourself to maintain a positive attitude when something goes wrong—show the world how resilient and positive you are!</a:t>
            </a:r>
          </a:p>
        </p:txBody>
      </p:sp>
    </p:spTree>
    <p:extLst>
      <p:ext uri="{BB962C8B-B14F-4D97-AF65-F5344CB8AC3E}">
        <p14:creationId xmlns:p14="http://schemas.microsoft.com/office/powerpoint/2010/main" val="2021208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56534</TotalTime>
  <Words>1294</Words>
  <Application>Microsoft Office PowerPoint</Application>
  <PresentationFormat>Widescreen</PresentationFormat>
  <Paragraphs>119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Arial</vt:lpstr>
      <vt:lpstr>Calibri</vt:lpstr>
      <vt:lpstr>Calibri Light</vt:lpstr>
      <vt:lpstr>Google Sans</vt:lpstr>
      <vt:lpstr>Lora</vt:lpstr>
      <vt:lpstr>Office Theme</vt:lpstr>
      <vt:lpstr>YEAR III</vt:lpstr>
      <vt:lpstr>ATTITUDE</vt:lpstr>
      <vt:lpstr>Techniques to bring changes</vt:lpstr>
      <vt:lpstr>PowerPoint Presentation</vt:lpstr>
      <vt:lpstr>Characteristics of positive mindset</vt:lpstr>
      <vt:lpstr>positive attitude in action.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skills establish rapport with someone?</vt:lpstr>
      <vt:lpstr>6 ways to build rapport and break the ice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Personality Development</dc:title>
  <dc:creator>Dr. Anand Nighojkar</dc:creator>
  <cp:lastModifiedBy> Anand N</cp:lastModifiedBy>
  <cp:revision>17</cp:revision>
  <dcterms:created xsi:type="dcterms:W3CDTF">2023-02-06T08:29:52Z</dcterms:created>
  <dcterms:modified xsi:type="dcterms:W3CDTF">2024-03-14T09:51:06Z</dcterms:modified>
</cp:coreProperties>
</file>