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7" r:id="rId2"/>
    <p:sldId id="258" r:id="rId3"/>
    <p:sldId id="259" r:id="rId4"/>
    <p:sldId id="260" r:id="rId5"/>
    <p:sldId id="261" r:id="rId6"/>
    <p:sldId id="262" r:id="rId7"/>
    <p:sldId id="263" r:id="rId8"/>
    <p:sldId id="264" r:id="rId9"/>
    <p:sldId id="265" r:id="rId10"/>
    <p:sldId id="266" r:id="rId11"/>
    <p:sldId id="267" r:id="rId12"/>
    <p:sldId id="268" r:id="rId13"/>
    <p:sldId id="269" r:id="rId14"/>
    <p:sldId id="272" r:id="rId15"/>
    <p:sldId id="274" r:id="rId16"/>
    <p:sldId id="273" r:id="rId17"/>
    <p:sldId id="271" r:id="rId18"/>
    <p:sldId id="275" r:id="rId19"/>
    <p:sldId id="281" r:id="rId20"/>
    <p:sldId id="280" r:id="rId21"/>
    <p:sldId id="279" r:id="rId22"/>
    <p:sldId id="277" r:id="rId23"/>
    <p:sldId id="278" r:id="rId24"/>
    <p:sldId id="282" r:id="rId25"/>
    <p:sldId id="284" r:id="rId26"/>
    <p:sldId id="283" r:id="rId27"/>
    <p:sldId id="285" r:id="rId28"/>
    <p:sldId id="286" r:id="rId29"/>
    <p:sldId id="289" r:id="rId30"/>
    <p:sldId id="288" r:id="rId31"/>
    <p:sldId id="290" r:id="rId32"/>
    <p:sldId id="276" r:id="rId33"/>
    <p:sldId id="287" r:id="rId34"/>
    <p:sldId id="291" r:id="rId35"/>
    <p:sldId id="292" r:id="rId36"/>
    <p:sldId id="293" r:id="rId37"/>
    <p:sldId id="294" r:id="rId38"/>
    <p:sldId id="295" r:id="rId39"/>
    <p:sldId id="296" r:id="rId40"/>
    <p:sldId id="297" r:id="rId41"/>
    <p:sldId id="298" r:id="rId42"/>
    <p:sldId id="299" r:id="rId43"/>
    <p:sldId id="300" r:id="rId44"/>
    <p:sldId id="301" r:id="rId45"/>
    <p:sldId id="302" r:id="rId4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4" autoAdjust="0"/>
    <p:restoredTop sz="94660"/>
  </p:normalViewPr>
  <p:slideViewPr>
    <p:cSldViewPr snapToGrid="0">
      <p:cViewPr varScale="1">
        <p:scale>
          <a:sx n="86" d="100"/>
          <a:sy n="86" d="100"/>
        </p:scale>
        <p:origin x="738" y="9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viewProps" Target="viewProp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97F9C8-C50E-E915-BDBD-5ED18FC25500}"/>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IN"/>
          </a:p>
        </p:txBody>
      </p:sp>
      <p:sp>
        <p:nvSpPr>
          <p:cNvPr id="3" name="Subtitle 2">
            <a:extLst>
              <a:ext uri="{FF2B5EF4-FFF2-40B4-BE49-F238E27FC236}">
                <a16:creationId xmlns:a16="http://schemas.microsoft.com/office/drawing/2014/main" id="{701A181A-0437-2F40-4411-8D5A15F939D5}"/>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IN"/>
          </a:p>
        </p:txBody>
      </p:sp>
      <p:sp>
        <p:nvSpPr>
          <p:cNvPr id="4" name="Date Placeholder 3">
            <a:extLst>
              <a:ext uri="{FF2B5EF4-FFF2-40B4-BE49-F238E27FC236}">
                <a16:creationId xmlns:a16="http://schemas.microsoft.com/office/drawing/2014/main" id="{96EAD205-5C78-57C8-BDDF-03E79AD59283}"/>
              </a:ext>
            </a:extLst>
          </p:cNvPr>
          <p:cNvSpPr>
            <a:spLocks noGrp="1"/>
          </p:cNvSpPr>
          <p:nvPr>
            <p:ph type="dt" sz="half" idx="10"/>
          </p:nvPr>
        </p:nvSpPr>
        <p:spPr/>
        <p:txBody>
          <a:bodyPr/>
          <a:lstStyle/>
          <a:p>
            <a:fld id="{7DCA4AA5-0AD3-4F33-B5F9-06C02231AA48}" type="datetimeFigureOut">
              <a:rPr lang="en-IN" smtClean="0"/>
              <a:t>14-03-2024</a:t>
            </a:fld>
            <a:endParaRPr lang="en-IN"/>
          </a:p>
        </p:txBody>
      </p:sp>
      <p:sp>
        <p:nvSpPr>
          <p:cNvPr id="5" name="Footer Placeholder 4">
            <a:extLst>
              <a:ext uri="{FF2B5EF4-FFF2-40B4-BE49-F238E27FC236}">
                <a16:creationId xmlns:a16="http://schemas.microsoft.com/office/drawing/2014/main" id="{83AE7C34-FE35-EC76-A222-413B09AB1863}"/>
              </a:ext>
            </a:extLst>
          </p:cNvPr>
          <p:cNvSpPr>
            <a:spLocks noGrp="1"/>
          </p:cNvSpPr>
          <p:nvPr>
            <p:ph type="ftr" sz="quarter" idx="11"/>
          </p:nvPr>
        </p:nvSpPr>
        <p:spPr/>
        <p:txBody>
          <a:bodyPr/>
          <a:lstStyle/>
          <a:p>
            <a:endParaRPr lang="en-IN"/>
          </a:p>
        </p:txBody>
      </p:sp>
      <p:sp>
        <p:nvSpPr>
          <p:cNvPr id="6" name="Slide Number Placeholder 5">
            <a:extLst>
              <a:ext uri="{FF2B5EF4-FFF2-40B4-BE49-F238E27FC236}">
                <a16:creationId xmlns:a16="http://schemas.microsoft.com/office/drawing/2014/main" id="{89C2C9B7-BA7C-CC91-6F6C-D73CB9A6F170}"/>
              </a:ext>
            </a:extLst>
          </p:cNvPr>
          <p:cNvSpPr>
            <a:spLocks noGrp="1"/>
          </p:cNvSpPr>
          <p:nvPr>
            <p:ph type="sldNum" sz="quarter" idx="12"/>
          </p:nvPr>
        </p:nvSpPr>
        <p:spPr/>
        <p:txBody>
          <a:bodyPr/>
          <a:lstStyle/>
          <a:p>
            <a:fld id="{A308F642-3EC0-4FCD-9D5C-7800C8A8EE4B}" type="slidenum">
              <a:rPr lang="en-IN" smtClean="0"/>
              <a:t>‹#›</a:t>
            </a:fld>
            <a:endParaRPr lang="en-IN"/>
          </a:p>
        </p:txBody>
      </p:sp>
    </p:spTree>
    <p:extLst>
      <p:ext uri="{BB962C8B-B14F-4D97-AF65-F5344CB8AC3E}">
        <p14:creationId xmlns:p14="http://schemas.microsoft.com/office/powerpoint/2010/main" val="133440452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7607A1-25C9-8A84-5172-05BFCCC4A7E9}"/>
              </a:ext>
            </a:extLst>
          </p:cNvPr>
          <p:cNvSpPr>
            <a:spLocks noGrp="1"/>
          </p:cNvSpPr>
          <p:nvPr>
            <p:ph type="title"/>
          </p:nvPr>
        </p:nvSpPr>
        <p:spPr/>
        <p:txBody>
          <a:bodyPr/>
          <a:lstStyle/>
          <a:p>
            <a:r>
              <a:rPr lang="en-US"/>
              <a:t>Click to edit Master title style</a:t>
            </a:r>
            <a:endParaRPr lang="en-IN"/>
          </a:p>
        </p:txBody>
      </p:sp>
      <p:sp>
        <p:nvSpPr>
          <p:cNvPr id="3" name="Vertical Text Placeholder 2">
            <a:extLst>
              <a:ext uri="{FF2B5EF4-FFF2-40B4-BE49-F238E27FC236}">
                <a16:creationId xmlns:a16="http://schemas.microsoft.com/office/drawing/2014/main" id="{D6359298-F403-E072-78FE-7FFB70F3E9DB}"/>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a:extLst>
              <a:ext uri="{FF2B5EF4-FFF2-40B4-BE49-F238E27FC236}">
                <a16:creationId xmlns:a16="http://schemas.microsoft.com/office/drawing/2014/main" id="{FB9F9328-8598-E6F7-5DAD-E4A1A7AE8401}"/>
              </a:ext>
            </a:extLst>
          </p:cNvPr>
          <p:cNvSpPr>
            <a:spLocks noGrp="1"/>
          </p:cNvSpPr>
          <p:nvPr>
            <p:ph type="dt" sz="half" idx="10"/>
          </p:nvPr>
        </p:nvSpPr>
        <p:spPr/>
        <p:txBody>
          <a:bodyPr/>
          <a:lstStyle/>
          <a:p>
            <a:fld id="{7DCA4AA5-0AD3-4F33-B5F9-06C02231AA48}" type="datetimeFigureOut">
              <a:rPr lang="en-IN" smtClean="0"/>
              <a:t>14-03-2024</a:t>
            </a:fld>
            <a:endParaRPr lang="en-IN"/>
          </a:p>
        </p:txBody>
      </p:sp>
      <p:sp>
        <p:nvSpPr>
          <p:cNvPr id="5" name="Footer Placeholder 4">
            <a:extLst>
              <a:ext uri="{FF2B5EF4-FFF2-40B4-BE49-F238E27FC236}">
                <a16:creationId xmlns:a16="http://schemas.microsoft.com/office/drawing/2014/main" id="{A0D605A1-DA98-566D-B263-1DA1CD12EC9F}"/>
              </a:ext>
            </a:extLst>
          </p:cNvPr>
          <p:cNvSpPr>
            <a:spLocks noGrp="1"/>
          </p:cNvSpPr>
          <p:nvPr>
            <p:ph type="ftr" sz="quarter" idx="11"/>
          </p:nvPr>
        </p:nvSpPr>
        <p:spPr/>
        <p:txBody>
          <a:bodyPr/>
          <a:lstStyle/>
          <a:p>
            <a:endParaRPr lang="en-IN"/>
          </a:p>
        </p:txBody>
      </p:sp>
      <p:sp>
        <p:nvSpPr>
          <p:cNvPr id="6" name="Slide Number Placeholder 5">
            <a:extLst>
              <a:ext uri="{FF2B5EF4-FFF2-40B4-BE49-F238E27FC236}">
                <a16:creationId xmlns:a16="http://schemas.microsoft.com/office/drawing/2014/main" id="{78B3BAD0-D826-3E33-F826-5C16CF053A49}"/>
              </a:ext>
            </a:extLst>
          </p:cNvPr>
          <p:cNvSpPr>
            <a:spLocks noGrp="1"/>
          </p:cNvSpPr>
          <p:nvPr>
            <p:ph type="sldNum" sz="quarter" idx="12"/>
          </p:nvPr>
        </p:nvSpPr>
        <p:spPr/>
        <p:txBody>
          <a:bodyPr/>
          <a:lstStyle/>
          <a:p>
            <a:fld id="{A308F642-3EC0-4FCD-9D5C-7800C8A8EE4B}" type="slidenum">
              <a:rPr lang="en-IN" smtClean="0"/>
              <a:t>‹#›</a:t>
            </a:fld>
            <a:endParaRPr lang="en-IN"/>
          </a:p>
        </p:txBody>
      </p:sp>
    </p:spTree>
    <p:extLst>
      <p:ext uri="{BB962C8B-B14F-4D97-AF65-F5344CB8AC3E}">
        <p14:creationId xmlns:p14="http://schemas.microsoft.com/office/powerpoint/2010/main" val="70830269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41888815-9D3A-EBAD-F792-6E4BADA0D36F}"/>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IN"/>
          </a:p>
        </p:txBody>
      </p:sp>
      <p:sp>
        <p:nvSpPr>
          <p:cNvPr id="3" name="Vertical Text Placeholder 2">
            <a:extLst>
              <a:ext uri="{FF2B5EF4-FFF2-40B4-BE49-F238E27FC236}">
                <a16:creationId xmlns:a16="http://schemas.microsoft.com/office/drawing/2014/main" id="{532A4324-F154-04C7-58AD-904BB5547664}"/>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a:extLst>
              <a:ext uri="{FF2B5EF4-FFF2-40B4-BE49-F238E27FC236}">
                <a16:creationId xmlns:a16="http://schemas.microsoft.com/office/drawing/2014/main" id="{98521975-0EA6-9742-35A6-3E99A7F8D9E6}"/>
              </a:ext>
            </a:extLst>
          </p:cNvPr>
          <p:cNvSpPr>
            <a:spLocks noGrp="1"/>
          </p:cNvSpPr>
          <p:nvPr>
            <p:ph type="dt" sz="half" idx="10"/>
          </p:nvPr>
        </p:nvSpPr>
        <p:spPr/>
        <p:txBody>
          <a:bodyPr/>
          <a:lstStyle/>
          <a:p>
            <a:fld id="{7DCA4AA5-0AD3-4F33-B5F9-06C02231AA48}" type="datetimeFigureOut">
              <a:rPr lang="en-IN" smtClean="0"/>
              <a:t>14-03-2024</a:t>
            </a:fld>
            <a:endParaRPr lang="en-IN"/>
          </a:p>
        </p:txBody>
      </p:sp>
      <p:sp>
        <p:nvSpPr>
          <p:cNvPr id="5" name="Footer Placeholder 4">
            <a:extLst>
              <a:ext uri="{FF2B5EF4-FFF2-40B4-BE49-F238E27FC236}">
                <a16:creationId xmlns:a16="http://schemas.microsoft.com/office/drawing/2014/main" id="{5BA3CF57-05EF-3593-84EA-59CD7782170F}"/>
              </a:ext>
            </a:extLst>
          </p:cNvPr>
          <p:cNvSpPr>
            <a:spLocks noGrp="1"/>
          </p:cNvSpPr>
          <p:nvPr>
            <p:ph type="ftr" sz="quarter" idx="11"/>
          </p:nvPr>
        </p:nvSpPr>
        <p:spPr/>
        <p:txBody>
          <a:bodyPr/>
          <a:lstStyle/>
          <a:p>
            <a:endParaRPr lang="en-IN"/>
          </a:p>
        </p:txBody>
      </p:sp>
      <p:sp>
        <p:nvSpPr>
          <p:cNvPr id="6" name="Slide Number Placeholder 5">
            <a:extLst>
              <a:ext uri="{FF2B5EF4-FFF2-40B4-BE49-F238E27FC236}">
                <a16:creationId xmlns:a16="http://schemas.microsoft.com/office/drawing/2014/main" id="{6024CC75-ECBB-B35C-A1F6-A3A1A90EF7B9}"/>
              </a:ext>
            </a:extLst>
          </p:cNvPr>
          <p:cNvSpPr>
            <a:spLocks noGrp="1"/>
          </p:cNvSpPr>
          <p:nvPr>
            <p:ph type="sldNum" sz="quarter" idx="12"/>
          </p:nvPr>
        </p:nvSpPr>
        <p:spPr/>
        <p:txBody>
          <a:bodyPr/>
          <a:lstStyle/>
          <a:p>
            <a:fld id="{A308F642-3EC0-4FCD-9D5C-7800C8A8EE4B}" type="slidenum">
              <a:rPr lang="en-IN" smtClean="0"/>
              <a:t>‹#›</a:t>
            </a:fld>
            <a:endParaRPr lang="en-IN"/>
          </a:p>
        </p:txBody>
      </p:sp>
    </p:spTree>
    <p:extLst>
      <p:ext uri="{BB962C8B-B14F-4D97-AF65-F5344CB8AC3E}">
        <p14:creationId xmlns:p14="http://schemas.microsoft.com/office/powerpoint/2010/main" val="50791639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5912540-6BBA-0F7B-355D-F073252D3A20}"/>
              </a:ext>
            </a:extLst>
          </p:cNvPr>
          <p:cNvSpPr>
            <a:spLocks noGrp="1"/>
          </p:cNvSpPr>
          <p:nvPr>
            <p:ph type="title"/>
          </p:nvPr>
        </p:nvSpPr>
        <p:spPr/>
        <p:txBody>
          <a:bodyPr/>
          <a:lstStyle/>
          <a:p>
            <a:r>
              <a:rPr lang="en-US"/>
              <a:t>Click to edit Master title style</a:t>
            </a:r>
            <a:endParaRPr lang="en-IN"/>
          </a:p>
        </p:txBody>
      </p:sp>
      <p:sp>
        <p:nvSpPr>
          <p:cNvPr id="3" name="Content Placeholder 2">
            <a:extLst>
              <a:ext uri="{FF2B5EF4-FFF2-40B4-BE49-F238E27FC236}">
                <a16:creationId xmlns:a16="http://schemas.microsoft.com/office/drawing/2014/main" id="{26345A09-CCDC-07EE-1F27-CE590E208294}"/>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a:extLst>
              <a:ext uri="{FF2B5EF4-FFF2-40B4-BE49-F238E27FC236}">
                <a16:creationId xmlns:a16="http://schemas.microsoft.com/office/drawing/2014/main" id="{81936452-C44A-B0A1-C5B7-EF6CB07AECF8}"/>
              </a:ext>
            </a:extLst>
          </p:cNvPr>
          <p:cNvSpPr>
            <a:spLocks noGrp="1"/>
          </p:cNvSpPr>
          <p:nvPr>
            <p:ph type="dt" sz="half" idx="10"/>
          </p:nvPr>
        </p:nvSpPr>
        <p:spPr/>
        <p:txBody>
          <a:bodyPr/>
          <a:lstStyle/>
          <a:p>
            <a:fld id="{7DCA4AA5-0AD3-4F33-B5F9-06C02231AA48}" type="datetimeFigureOut">
              <a:rPr lang="en-IN" smtClean="0"/>
              <a:t>14-03-2024</a:t>
            </a:fld>
            <a:endParaRPr lang="en-IN"/>
          </a:p>
        </p:txBody>
      </p:sp>
      <p:sp>
        <p:nvSpPr>
          <p:cNvPr id="5" name="Footer Placeholder 4">
            <a:extLst>
              <a:ext uri="{FF2B5EF4-FFF2-40B4-BE49-F238E27FC236}">
                <a16:creationId xmlns:a16="http://schemas.microsoft.com/office/drawing/2014/main" id="{ED7A1D36-4DAE-DA1B-D132-D052BAD2AC06}"/>
              </a:ext>
            </a:extLst>
          </p:cNvPr>
          <p:cNvSpPr>
            <a:spLocks noGrp="1"/>
          </p:cNvSpPr>
          <p:nvPr>
            <p:ph type="ftr" sz="quarter" idx="11"/>
          </p:nvPr>
        </p:nvSpPr>
        <p:spPr/>
        <p:txBody>
          <a:bodyPr/>
          <a:lstStyle/>
          <a:p>
            <a:endParaRPr lang="en-IN"/>
          </a:p>
        </p:txBody>
      </p:sp>
      <p:sp>
        <p:nvSpPr>
          <p:cNvPr id="6" name="Slide Number Placeholder 5">
            <a:extLst>
              <a:ext uri="{FF2B5EF4-FFF2-40B4-BE49-F238E27FC236}">
                <a16:creationId xmlns:a16="http://schemas.microsoft.com/office/drawing/2014/main" id="{E8A4997A-A5E9-1483-0E3A-B6F48168F03A}"/>
              </a:ext>
            </a:extLst>
          </p:cNvPr>
          <p:cNvSpPr>
            <a:spLocks noGrp="1"/>
          </p:cNvSpPr>
          <p:nvPr>
            <p:ph type="sldNum" sz="quarter" idx="12"/>
          </p:nvPr>
        </p:nvSpPr>
        <p:spPr/>
        <p:txBody>
          <a:bodyPr/>
          <a:lstStyle/>
          <a:p>
            <a:fld id="{A308F642-3EC0-4FCD-9D5C-7800C8A8EE4B}" type="slidenum">
              <a:rPr lang="en-IN" smtClean="0"/>
              <a:t>‹#›</a:t>
            </a:fld>
            <a:endParaRPr lang="en-IN"/>
          </a:p>
        </p:txBody>
      </p:sp>
    </p:spTree>
    <p:extLst>
      <p:ext uri="{BB962C8B-B14F-4D97-AF65-F5344CB8AC3E}">
        <p14:creationId xmlns:p14="http://schemas.microsoft.com/office/powerpoint/2010/main" val="256271444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6AA7B6C-59B8-426F-F670-49192975B3D1}"/>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IN"/>
          </a:p>
        </p:txBody>
      </p:sp>
      <p:sp>
        <p:nvSpPr>
          <p:cNvPr id="3" name="Text Placeholder 2">
            <a:extLst>
              <a:ext uri="{FF2B5EF4-FFF2-40B4-BE49-F238E27FC236}">
                <a16:creationId xmlns:a16="http://schemas.microsoft.com/office/drawing/2014/main" id="{3918466D-7908-8078-5B1E-A41988C8C768}"/>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86CF7070-268F-C84B-81E4-0161500BD363}"/>
              </a:ext>
            </a:extLst>
          </p:cNvPr>
          <p:cNvSpPr>
            <a:spLocks noGrp="1"/>
          </p:cNvSpPr>
          <p:nvPr>
            <p:ph type="dt" sz="half" idx="10"/>
          </p:nvPr>
        </p:nvSpPr>
        <p:spPr/>
        <p:txBody>
          <a:bodyPr/>
          <a:lstStyle/>
          <a:p>
            <a:fld id="{7DCA4AA5-0AD3-4F33-B5F9-06C02231AA48}" type="datetimeFigureOut">
              <a:rPr lang="en-IN" smtClean="0"/>
              <a:t>14-03-2024</a:t>
            </a:fld>
            <a:endParaRPr lang="en-IN"/>
          </a:p>
        </p:txBody>
      </p:sp>
      <p:sp>
        <p:nvSpPr>
          <p:cNvPr id="5" name="Footer Placeholder 4">
            <a:extLst>
              <a:ext uri="{FF2B5EF4-FFF2-40B4-BE49-F238E27FC236}">
                <a16:creationId xmlns:a16="http://schemas.microsoft.com/office/drawing/2014/main" id="{F7B2ABEB-AD00-AB4F-9E17-DDD630C9AD1C}"/>
              </a:ext>
            </a:extLst>
          </p:cNvPr>
          <p:cNvSpPr>
            <a:spLocks noGrp="1"/>
          </p:cNvSpPr>
          <p:nvPr>
            <p:ph type="ftr" sz="quarter" idx="11"/>
          </p:nvPr>
        </p:nvSpPr>
        <p:spPr/>
        <p:txBody>
          <a:bodyPr/>
          <a:lstStyle/>
          <a:p>
            <a:endParaRPr lang="en-IN"/>
          </a:p>
        </p:txBody>
      </p:sp>
      <p:sp>
        <p:nvSpPr>
          <p:cNvPr id="6" name="Slide Number Placeholder 5">
            <a:extLst>
              <a:ext uri="{FF2B5EF4-FFF2-40B4-BE49-F238E27FC236}">
                <a16:creationId xmlns:a16="http://schemas.microsoft.com/office/drawing/2014/main" id="{2DEA0F4C-2A71-3034-34DB-63A23DD79597}"/>
              </a:ext>
            </a:extLst>
          </p:cNvPr>
          <p:cNvSpPr>
            <a:spLocks noGrp="1"/>
          </p:cNvSpPr>
          <p:nvPr>
            <p:ph type="sldNum" sz="quarter" idx="12"/>
          </p:nvPr>
        </p:nvSpPr>
        <p:spPr/>
        <p:txBody>
          <a:bodyPr/>
          <a:lstStyle/>
          <a:p>
            <a:fld id="{A308F642-3EC0-4FCD-9D5C-7800C8A8EE4B}" type="slidenum">
              <a:rPr lang="en-IN" smtClean="0"/>
              <a:t>‹#›</a:t>
            </a:fld>
            <a:endParaRPr lang="en-IN"/>
          </a:p>
        </p:txBody>
      </p:sp>
    </p:spTree>
    <p:extLst>
      <p:ext uri="{BB962C8B-B14F-4D97-AF65-F5344CB8AC3E}">
        <p14:creationId xmlns:p14="http://schemas.microsoft.com/office/powerpoint/2010/main" val="404212195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DD2299-22CC-8422-C7F3-3D2B8D2C2563}"/>
              </a:ext>
            </a:extLst>
          </p:cNvPr>
          <p:cNvSpPr>
            <a:spLocks noGrp="1"/>
          </p:cNvSpPr>
          <p:nvPr>
            <p:ph type="title"/>
          </p:nvPr>
        </p:nvSpPr>
        <p:spPr/>
        <p:txBody>
          <a:bodyPr/>
          <a:lstStyle/>
          <a:p>
            <a:r>
              <a:rPr lang="en-US"/>
              <a:t>Click to edit Master title style</a:t>
            </a:r>
            <a:endParaRPr lang="en-IN"/>
          </a:p>
        </p:txBody>
      </p:sp>
      <p:sp>
        <p:nvSpPr>
          <p:cNvPr id="3" name="Content Placeholder 2">
            <a:extLst>
              <a:ext uri="{FF2B5EF4-FFF2-40B4-BE49-F238E27FC236}">
                <a16:creationId xmlns:a16="http://schemas.microsoft.com/office/drawing/2014/main" id="{258B6EE6-2E33-A772-9D31-D4991172DDC5}"/>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Content Placeholder 3">
            <a:extLst>
              <a:ext uri="{FF2B5EF4-FFF2-40B4-BE49-F238E27FC236}">
                <a16:creationId xmlns:a16="http://schemas.microsoft.com/office/drawing/2014/main" id="{0B470F9C-FB0C-A86E-F894-3012F220714C}"/>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5" name="Date Placeholder 4">
            <a:extLst>
              <a:ext uri="{FF2B5EF4-FFF2-40B4-BE49-F238E27FC236}">
                <a16:creationId xmlns:a16="http://schemas.microsoft.com/office/drawing/2014/main" id="{F31D8612-5CBD-B979-7146-FA050D32DB88}"/>
              </a:ext>
            </a:extLst>
          </p:cNvPr>
          <p:cNvSpPr>
            <a:spLocks noGrp="1"/>
          </p:cNvSpPr>
          <p:nvPr>
            <p:ph type="dt" sz="half" idx="10"/>
          </p:nvPr>
        </p:nvSpPr>
        <p:spPr/>
        <p:txBody>
          <a:bodyPr/>
          <a:lstStyle/>
          <a:p>
            <a:fld id="{7DCA4AA5-0AD3-4F33-B5F9-06C02231AA48}" type="datetimeFigureOut">
              <a:rPr lang="en-IN" smtClean="0"/>
              <a:t>14-03-2024</a:t>
            </a:fld>
            <a:endParaRPr lang="en-IN"/>
          </a:p>
        </p:txBody>
      </p:sp>
      <p:sp>
        <p:nvSpPr>
          <p:cNvPr id="6" name="Footer Placeholder 5">
            <a:extLst>
              <a:ext uri="{FF2B5EF4-FFF2-40B4-BE49-F238E27FC236}">
                <a16:creationId xmlns:a16="http://schemas.microsoft.com/office/drawing/2014/main" id="{D6107987-9793-B742-3401-0F5BB8CF3380}"/>
              </a:ext>
            </a:extLst>
          </p:cNvPr>
          <p:cNvSpPr>
            <a:spLocks noGrp="1"/>
          </p:cNvSpPr>
          <p:nvPr>
            <p:ph type="ftr" sz="quarter" idx="11"/>
          </p:nvPr>
        </p:nvSpPr>
        <p:spPr/>
        <p:txBody>
          <a:bodyPr/>
          <a:lstStyle/>
          <a:p>
            <a:endParaRPr lang="en-IN"/>
          </a:p>
        </p:txBody>
      </p:sp>
      <p:sp>
        <p:nvSpPr>
          <p:cNvPr id="7" name="Slide Number Placeholder 6">
            <a:extLst>
              <a:ext uri="{FF2B5EF4-FFF2-40B4-BE49-F238E27FC236}">
                <a16:creationId xmlns:a16="http://schemas.microsoft.com/office/drawing/2014/main" id="{2A7CEDD8-B687-F42C-6061-D4DF0D3F3A42}"/>
              </a:ext>
            </a:extLst>
          </p:cNvPr>
          <p:cNvSpPr>
            <a:spLocks noGrp="1"/>
          </p:cNvSpPr>
          <p:nvPr>
            <p:ph type="sldNum" sz="quarter" idx="12"/>
          </p:nvPr>
        </p:nvSpPr>
        <p:spPr/>
        <p:txBody>
          <a:bodyPr/>
          <a:lstStyle/>
          <a:p>
            <a:fld id="{A308F642-3EC0-4FCD-9D5C-7800C8A8EE4B}" type="slidenum">
              <a:rPr lang="en-IN" smtClean="0"/>
              <a:t>‹#›</a:t>
            </a:fld>
            <a:endParaRPr lang="en-IN"/>
          </a:p>
        </p:txBody>
      </p:sp>
    </p:spTree>
    <p:extLst>
      <p:ext uri="{BB962C8B-B14F-4D97-AF65-F5344CB8AC3E}">
        <p14:creationId xmlns:p14="http://schemas.microsoft.com/office/powerpoint/2010/main" val="178135714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81CD359-E31B-8C51-EF3B-FBB886011448}"/>
              </a:ext>
            </a:extLst>
          </p:cNvPr>
          <p:cNvSpPr>
            <a:spLocks noGrp="1"/>
          </p:cNvSpPr>
          <p:nvPr>
            <p:ph type="title"/>
          </p:nvPr>
        </p:nvSpPr>
        <p:spPr>
          <a:xfrm>
            <a:off x="839788" y="365125"/>
            <a:ext cx="10515600" cy="1325563"/>
          </a:xfrm>
        </p:spPr>
        <p:txBody>
          <a:bodyPr/>
          <a:lstStyle/>
          <a:p>
            <a:r>
              <a:rPr lang="en-US"/>
              <a:t>Click to edit Master title style</a:t>
            </a:r>
            <a:endParaRPr lang="en-IN"/>
          </a:p>
        </p:txBody>
      </p:sp>
      <p:sp>
        <p:nvSpPr>
          <p:cNvPr id="3" name="Text Placeholder 2">
            <a:extLst>
              <a:ext uri="{FF2B5EF4-FFF2-40B4-BE49-F238E27FC236}">
                <a16:creationId xmlns:a16="http://schemas.microsoft.com/office/drawing/2014/main" id="{EF49EF91-D67C-FF24-185C-4D8E78B616F1}"/>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EA34EE34-B433-ED18-C496-35572691A764}"/>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5" name="Text Placeholder 4">
            <a:extLst>
              <a:ext uri="{FF2B5EF4-FFF2-40B4-BE49-F238E27FC236}">
                <a16:creationId xmlns:a16="http://schemas.microsoft.com/office/drawing/2014/main" id="{53638F36-BE7F-6095-CD57-9C33BE074C66}"/>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C6BBDB29-F651-9583-AADC-BD909943336F}"/>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7" name="Date Placeholder 6">
            <a:extLst>
              <a:ext uri="{FF2B5EF4-FFF2-40B4-BE49-F238E27FC236}">
                <a16:creationId xmlns:a16="http://schemas.microsoft.com/office/drawing/2014/main" id="{F1BFC0DC-6481-8A29-7FD7-48119A6626E9}"/>
              </a:ext>
            </a:extLst>
          </p:cNvPr>
          <p:cNvSpPr>
            <a:spLocks noGrp="1"/>
          </p:cNvSpPr>
          <p:nvPr>
            <p:ph type="dt" sz="half" idx="10"/>
          </p:nvPr>
        </p:nvSpPr>
        <p:spPr/>
        <p:txBody>
          <a:bodyPr/>
          <a:lstStyle/>
          <a:p>
            <a:fld id="{7DCA4AA5-0AD3-4F33-B5F9-06C02231AA48}" type="datetimeFigureOut">
              <a:rPr lang="en-IN" smtClean="0"/>
              <a:t>14-03-2024</a:t>
            </a:fld>
            <a:endParaRPr lang="en-IN"/>
          </a:p>
        </p:txBody>
      </p:sp>
      <p:sp>
        <p:nvSpPr>
          <p:cNvPr id="8" name="Footer Placeholder 7">
            <a:extLst>
              <a:ext uri="{FF2B5EF4-FFF2-40B4-BE49-F238E27FC236}">
                <a16:creationId xmlns:a16="http://schemas.microsoft.com/office/drawing/2014/main" id="{BA1A4539-C7A9-21B5-3E24-95CB4386D3B9}"/>
              </a:ext>
            </a:extLst>
          </p:cNvPr>
          <p:cNvSpPr>
            <a:spLocks noGrp="1"/>
          </p:cNvSpPr>
          <p:nvPr>
            <p:ph type="ftr" sz="quarter" idx="11"/>
          </p:nvPr>
        </p:nvSpPr>
        <p:spPr/>
        <p:txBody>
          <a:bodyPr/>
          <a:lstStyle/>
          <a:p>
            <a:endParaRPr lang="en-IN"/>
          </a:p>
        </p:txBody>
      </p:sp>
      <p:sp>
        <p:nvSpPr>
          <p:cNvPr id="9" name="Slide Number Placeholder 8">
            <a:extLst>
              <a:ext uri="{FF2B5EF4-FFF2-40B4-BE49-F238E27FC236}">
                <a16:creationId xmlns:a16="http://schemas.microsoft.com/office/drawing/2014/main" id="{9DEAF8E1-77DC-AA7D-D650-824CCA700AB0}"/>
              </a:ext>
            </a:extLst>
          </p:cNvPr>
          <p:cNvSpPr>
            <a:spLocks noGrp="1"/>
          </p:cNvSpPr>
          <p:nvPr>
            <p:ph type="sldNum" sz="quarter" idx="12"/>
          </p:nvPr>
        </p:nvSpPr>
        <p:spPr/>
        <p:txBody>
          <a:bodyPr/>
          <a:lstStyle/>
          <a:p>
            <a:fld id="{A308F642-3EC0-4FCD-9D5C-7800C8A8EE4B}" type="slidenum">
              <a:rPr lang="en-IN" smtClean="0"/>
              <a:t>‹#›</a:t>
            </a:fld>
            <a:endParaRPr lang="en-IN"/>
          </a:p>
        </p:txBody>
      </p:sp>
    </p:spTree>
    <p:extLst>
      <p:ext uri="{BB962C8B-B14F-4D97-AF65-F5344CB8AC3E}">
        <p14:creationId xmlns:p14="http://schemas.microsoft.com/office/powerpoint/2010/main" val="213616402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05871C-2156-C6B3-A4AF-18CAA75E7D47}"/>
              </a:ext>
            </a:extLst>
          </p:cNvPr>
          <p:cNvSpPr>
            <a:spLocks noGrp="1"/>
          </p:cNvSpPr>
          <p:nvPr>
            <p:ph type="title"/>
          </p:nvPr>
        </p:nvSpPr>
        <p:spPr/>
        <p:txBody>
          <a:bodyPr/>
          <a:lstStyle/>
          <a:p>
            <a:r>
              <a:rPr lang="en-US"/>
              <a:t>Click to edit Master title style</a:t>
            </a:r>
            <a:endParaRPr lang="en-IN"/>
          </a:p>
        </p:txBody>
      </p:sp>
      <p:sp>
        <p:nvSpPr>
          <p:cNvPr id="3" name="Date Placeholder 2">
            <a:extLst>
              <a:ext uri="{FF2B5EF4-FFF2-40B4-BE49-F238E27FC236}">
                <a16:creationId xmlns:a16="http://schemas.microsoft.com/office/drawing/2014/main" id="{599FB1F1-4158-4C46-8C08-79CE88941BDB}"/>
              </a:ext>
            </a:extLst>
          </p:cNvPr>
          <p:cNvSpPr>
            <a:spLocks noGrp="1"/>
          </p:cNvSpPr>
          <p:nvPr>
            <p:ph type="dt" sz="half" idx="10"/>
          </p:nvPr>
        </p:nvSpPr>
        <p:spPr/>
        <p:txBody>
          <a:bodyPr/>
          <a:lstStyle/>
          <a:p>
            <a:fld id="{7DCA4AA5-0AD3-4F33-B5F9-06C02231AA48}" type="datetimeFigureOut">
              <a:rPr lang="en-IN" smtClean="0"/>
              <a:t>14-03-2024</a:t>
            </a:fld>
            <a:endParaRPr lang="en-IN"/>
          </a:p>
        </p:txBody>
      </p:sp>
      <p:sp>
        <p:nvSpPr>
          <p:cNvPr id="4" name="Footer Placeholder 3">
            <a:extLst>
              <a:ext uri="{FF2B5EF4-FFF2-40B4-BE49-F238E27FC236}">
                <a16:creationId xmlns:a16="http://schemas.microsoft.com/office/drawing/2014/main" id="{47D6CC69-4B85-237F-C78A-90EEE39F8346}"/>
              </a:ext>
            </a:extLst>
          </p:cNvPr>
          <p:cNvSpPr>
            <a:spLocks noGrp="1"/>
          </p:cNvSpPr>
          <p:nvPr>
            <p:ph type="ftr" sz="quarter" idx="11"/>
          </p:nvPr>
        </p:nvSpPr>
        <p:spPr/>
        <p:txBody>
          <a:bodyPr/>
          <a:lstStyle/>
          <a:p>
            <a:endParaRPr lang="en-IN"/>
          </a:p>
        </p:txBody>
      </p:sp>
      <p:sp>
        <p:nvSpPr>
          <p:cNvPr id="5" name="Slide Number Placeholder 4">
            <a:extLst>
              <a:ext uri="{FF2B5EF4-FFF2-40B4-BE49-F238E27FC236}">
                <a16:creationId xmlns:a16="http://schemas.microsoft.com/office/drawing/2014/main" id="{85FA7429-6164-EF03-BD74-C29E7403A997}"/>
              </a:ext>
            </a:extLst>
          </p:cNvPr>
          <p:cNvSpPr>
            <a:spLocks noGrp="1"/>
          </p:cNvSpPr>
          <p:nvPr>
            <p:ph type="sldNum" sz="quarter" idx="12"/>
          </p:nvPr>
        </p:nvSpPr>
        <p:spPr/>
        <p:txBody>
          <a:bodyPr/>
          <a:lstStyle/>
          <a:p>
            <a:fld id="{A308F642-3EC0-4FCD-9D5C-7800C8A8EE4B}" type="slidenum">
              <a:rPr lang="en-IN" smtClean="0"/>
              <a:t>‹#›</a:t>
            </a:fld>
            <a:endParaRPr lang="en-IN"/>
          </a:p>
        </p:txBody>
      </p:sp>
    </p:spTree>
    <p:extLst>
      <p:ext uri="{BB962C8B-B14F-4D97-AF65-F5344CB8AC3E}">
        <p14:creationId xmlns:p14="http://schemas.microsoft.com/office/powerpoint/2010/main" val="318752219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7A26DDFF-D761-39A9-DDFD-4D914FAD547B}"/>
              </a:ext>
            </a:extLst>
          </p:cNvPr>
          <p:cNvSpPr>
            <a:spLocks noGrp="1"/>
          </p:cNvSpPr>
          <p:nvPr>
            <p:ph type="dt" sz="half" idx="10"/>
          </p:nvPr>
        </p:nvSpPr>
        <p:spPr/>
        <p:txBody>
          <a:bodyPr/>
          <a:lstStyle/>
          <a:p>
            <a:fld id="{7DCA4AA5-0AD3-4F33-B5F9-06C02231AA48}" type="datetimeFigureOut">
              <a:rPr lang="en-IN" smtClean="0"/>
              <a:t>14-03-2024</a:t>
            </a:fld>
            <a:endParaRPr lang="en-IN"/>
          </a:p>
        </p:txBody>
      </p:sp>
      <p:sp>
        <p:nvSpPr>
          <p:cNvPr id="3" name="Footer Placeholder 2">
            <a:extLst>
              <a:ext uri="{FF2B5EF4-FFF2-40B4-BE49-F238E27FC236}">
                <a16:creationId xmlns:a16="http://schemas.microsoft.com/office/drawing/2014/main" id="{09884CD0-6832-FFB1-0D4A-B707C210B32B}"/>
              </a:ext>
            </a:extLst>
          </p:cNvPr>
          <p:cNvSpPr>
            <a:spLocks noGrp="1"/>
          </p:cNvSpPr>
          <p:nvPr>
            <p:ph type="ftr" sz="quarter" idx="11"/>
          </p:nvPr>
        </p:nvSpPr>
        <p:spPr/>
        <p:txBody>
          <a:bodyPr/>
          <a:lstStyle/>
          <a:p>
            <a:endParaRPr lang="en-IN"/>
          </a:p>
        </p:txBody>
      </p:sp>
      <p:sp>
        <p:nvSpPr>
          <p:cNvPr id="4" name="Slide Number Placeholder 3">
            <a:extLst>
              <a:ext uri="{FF2B5EF4-FFF2-40B4-BE49-F238E27FC236}">
                <a16:creationId xmlns:a16="http://schemas.microsoft.com/office/drawing/2014/main" id="{69B14182-DBB6-7FEE-1751-77A5E1E2B685}"/>
              </a:ext>
            </a:extLst>
          </p:cNvPr>
          <p:cNvSpPr>
            <a:spLocks noGrp="1"/>
          </p:cNvSpPr>
          <p:nvPr>
            <p:ph type="sldNum" sz="quarter" idx="12"/>
          </p:nvPr>
        </p:nvSpPr>
        <p:spPr/>
        <p:txBody>
          <a:bodyPr/>
          <a:lstStyle/>
          <a:p>
            <a:fld id="{A308F642-3EC0-4FCD-9D5C-7800C8A8EE4B}" type="slidenum">
              <a:rPr lang="en-IN" smtClean="0"/>
              <a:t>‹#›</a:t>
            </a:fld>
            <a:endParaRPr lang="en-IN"/>
          </a:p>
        </p:txBody>
      </p:sp>
    </p:spTree>
    <p:extLst>
      <p:ext uri="{BB962C8B-B14F-4D97-AF65-F5344CB8AC3E}">
        <p14:creationId xmlns:p14="http://schemas.microsoft.com/office/powerpoint/2010/main" val="231924554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8E1E663-3F77-6D4B-E22F-2CC5F645F2CA}"/>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IN"/>
          </a:p>
        </p:txBody>
      </p:sp>
      <p:sp>
        <p:nvSpPr>
          <p:cNvPr id="3" name="Content Placeholder 2">
            <a:extLst>
              <a:ext uri="{FF2B5EF4-FFF2-40B4-BE49-F238E27FC236}">
                <a16:creationId xmlns:a16="http://schemas.microsoft.com/office/drawing/2014/main" id="{C64668B0-953F-B739-18E1-B1002C69124F}"/>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Text Placeholder 3">
            <a:extLst>
              <a:ext uri="{FF2B5EF4-FFF2-40B4-BE49-F238E27FC236}">
                <a16:creationId xmlns:a16="http://schemas.microsoft.com/office/drawing/2014/main" id="{798B5294-07C8-62D3-3596-36DE87F8C35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3352A026-4A8A-F928-2E2F-DFABA84ED355}"/>
              </a:ext>
            </a:extLst>
          </p:cNvPr>
          <p:cNvSpPr>
            <a:spLocks noGrp="1"/>
          </p:cNvSpPr>
          <p:nvPr>
            <p:ph type="dt" sz="half" idx="10"/>
          </p:nvPr>
        </p:nvSpPr>
        <p:spPr/>
        <p:txBody>
          <a:bodyPr/>
          <a:lstStyle/>
          <a:p>
            <a:fld id="{7DCA4AA5-0AD3-4F33-B5F9-06C02231AA48}" type="datetimeFigureOut">
              <a:rPr lang="en-IN" smtClean="0"/>
              <a:t>14-03-2024</a:t>
            </a:fld>
            <a:endParaRPr lang="en-IN"/>
          </a:p>
        </p:txBody>
      </p:sp>
      <p:sp>
        <p:nvSpPr>
          <p:cNvPr id="6" name="Footer Placeholder 5">
            <a:extLst>
              <a:ext uri="{FF2B5EF4-FFF2-40B4-BE49-F238E27FC236}">
                <a16:creationId xmlns:a16="http://schemas.microsoft.com/office/drawing/2014/main" id="{CDD01113-A30C-1246-76CF-D9F544568B62}"/>
              </a:ext>
            </a:extLst>
          </p:cNvPr>
          <p:cNvSpPr>
            <a:spLocks noGrp="1"/>
          </p:cNvSpPr>
          <p:nvPr>
            <p:ph type="ftr" sz="quarter" idx="11"/>
          </p:nvPr>
        </p:nvSpPr>
        <p:spPr/>
        <p:txBody>
          <a:bodyPr/>
          <a:lstStyle/>
          <a:p>
            <a:endParaRPr lang="en-IN"/>
          </a:p>
        </p:txBody>
      </p:sp>
      <p:sp>
        <p:nvSpPr>
          <p:cNvPr id="7" name="Slide Number Placeholder 6">
            <a:extLst>
              <a:ext uri="{FF2B5EF4-FFF2-40B4-BE49-F238E27FC236}">
                <a16:creationId xmlns:a16="http://schemas.microsoft.com/office/drawing/2014/main" id="{EA892430-4959-055C-31C9-E828F54D7A88}"/>
              </a:ext>
            </a:extLst>
          </p:cNvPr>
          <p:cNvSpPr>
            <a:spLocks noGrp="1"/>
          </p:cNvSpPr>
          <p:nvPr>
            <p:ph type="sldNum" sz="quarter" idx="12"/>
          </p:nvPr>
        </p:nvSpPr>
        <p:spPr/>
        <p:txBody>
          <a:bodyPr/>
          <a:lstStyle/>
          <a:p>
            <a:fld id="{A308F642-3EC0-4FCD-9D5C-7800C8A8EE4B}" type="slidenum">
              <a:rPr lang="en-IN" smtClean="0"/>
              <a:t>‹#›</a:t>
            </a:fld>
            <a:endParaRPr lang="en-IN"/>
          </a:p>
        </p:txBody>
      </p:sp>
    </p:spTree>
    <p:extLst>
      <p:ext uri="{BB962C8B-B14F-4D97-AF65-F5344CB8AC3E}">
        <p14:creationId xmlns:p14="http://schemas.microsoft.com/office/powerpoint/2010/main" val="211363023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306868-E3A9-900C-6AF3-55633F12BB9A}"/>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IN"/>
          </a:p>
        </p:txBody>
      </p:sp>
      <p:sp>
        <p:nvSpPr>
          <p:cNvPr id="3" name="Picture Placeholder 2">
            <a:extLst>
              <a:ext uri="{FF2B5EF4-FFF2-40B4-BE49-F238E27FC236}">
                <a16:creationId xmlns:a16="http://schemas.microsoft.com/office/drawing/2014/main" id="{F7061CC3-F530-2564-8FCB-F6F4340CE761}"/>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IN"/>
          </a:p>
        </p:txBody>
      </p:sp>
      <p:sp>
        <p:nvSpPr>
          <p:cNvPr id="4" name="Text Placeholder 3">
            <a:extLst>
              <a:ext uri="{FF2B5EF4-FFF2-40B4-BE49-F238E27FC236}">
                <a16:creationId xmlns:a16="http://schemas.microsoft.com/office/drawing/2014/main" id="{74767F41-D155-8603-2C66-42C990FEA02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2FECA4E3-EB41-7495-54EC-BC31242288D4}"/>
              </a:ext>
            </a:extLst>
          </p:cNvPr>
          <p:cNvSpPr>
            <a:spLocks noGrp="1"/>
          </p:cNvSpPr>
          <p:nvPr>
            <p:ph type="dt" sz="half" idx="10"/>
          </p:nvPr>
        </p:nvSpPr>
        <p:spPr/>
        <p:txBody>
          <a:bodyPr/>
          <a:lstStyle/>
          <a:p>
            <a:fld id="{7DCA4AA5-0AD3-4F33-B5F9-06C02231AA48}" type="datetimeFigureOut">
              <a:rPr lang="en-IN" smtClean="0"/>
              <a:t>14-03-2024</a:t>
            </a:fld>
            <a:endParaRPr lang="en-IN"/>
          </a:p>
        </p:txBody>
      </p:sp>
      <p:sp>
        <p:nvSpPr>
          <p:cNvPr id="6" name="Footer Placeholder 5">
            <a:extLst>
              <a:ext uri="{FF2B5EF4-FFF2-40B4-BE49-F238E27FC236}">
                <a16:creationId xmlns:a16="http://schemas.microsoft.com/office/drawing/2014/main" id="{554F190D-9FD3-5400-83B9-9FE5EB4ED631}"/>
              </a:ext>
            </a:extLst>
          </p:cNvPr>
          <p:cNvSpPr>
            <a:spLocks noGrp="1"/>
          </p:cNvSpPr>
          <p:nvPr>
            <p:ph type="ftr" sz="quarter" idx="11"/>
          </p:nvPr>
        </p:nvSpPr>
        <p:spPr/>
        <p:txBody>
          <a:bodyPr/>
          <a:lstStyle/>
          <a:p>
            <a:endParaRPr lang="en-IN"/>
          </a:p>
        </p:txBody>
      </p:sp>
      <p:sp>
        <p:nvSpPr>
          <p:cNvPr id="7" name="Slide Number Placeholder 6">
            <a:extLst>
              <a:ext uri="{FF2B5EF4-FFF2-40B4-BE49-F238E27FC236}">
                <a16:creationId xmlns:a16="http://schemas.microsoft.com/office/drawing/2014/main" id="{EE77921A-E84A-2741-5094-CD3852E17708}"/>
              </a:ext>
            </a:extLst>
          </p:cNvPr>
          <p:cNvSpPr>
            <a:spLocks noGrp="1"/>
          </p:cNvSpPr>
          <p:nvPr>
            <p:ph type="sldNum" sz="quarter" idx="12"/>
          </p:nvPr>
        </p:nvSpPr>
        <p:spPr/>
        <p:txBody>
          <a:bodyPr/>
          <a:lstStyle/>
          <a:p>
            <a:fld id="{A308F642-3EC0-4FCD-9D5C-7800C8A8EE4B}" type="slidenum">
              <a:rPr lang="en-IN" smtClean="0"/>
              <a:t>‹#›</a:t>
            </a:fld>
            <a:endParaRPr lang="en-IN"/>
          </a:p>
        </p:txBody>
      </p:sp>
    </p:spTree>
    <p:extLst>
      <p:ext uri="{BB962C8B-B14F-4D97-AF65-F5344CB8AC3E}">
        <p14:creationId xmlns:p14="http://schemas.microsoft.com/office/powerpoint/2010/main" val="305299510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32C28A54-F04F-84C1-AD75-34EE0ED7802B}"/>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IN"/>
          </a:p>
        </p:txBody>
      </p:sp>
      <p:sp>
        <p:nvSpPr>
          <p:cNvPr id="3" name="Text Placeholder 2">
            <a:extLst>
              <a:ext uri="{FF2B5EF4-FFF2-40B4-BE49-F238E27FC236}">
                <a16:creationId xmlns:a16="http://schemas.microsoft.com/office/drawing/2014/main" id="{EFA80721-5D9F-8543-656A-E9B155A5EB5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a:extLst>
              <a:ext uri="{FF2B5EF4-FFF2-40B4-BE49-F238E27FC236}">
                <a16:creationId xmlns:a16="http://schemas.microsoft.com/office/drawing/2014/main" id="{D8615F1B-9311-1C7B-D9C8-58879893F1CD}"/>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DCA4AA5-0AD3-4F33-B5F9-06C02231AA48}" type="datetimeFigureOut">
              <a:rPr lang="en-IN" smtClean="0"/>
              <a:t>14-03-2024</a:t>
            </a:fld>
            <a:endParaRPr lang="en-IN"/>
          </a:p>
        </p:txBody>
      </p:sp>
      <p:sp>
        <p:nvSpPr>
          <p:cNvPr id="5" name="Footer Placeholder 4">
            <a:extLst>
              <a:ext uri="{FF2B5EF4-FFF2-40B4-BE49-F238E27FC236}">
                <a16:creationId xmlns:a16="http://schemas.microsoft.com/office/drawing/2014/main" id="{D2C7E532-BE77-4513-4B30-47A94BD0EA2E}"/>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IN"/>
          </a:p>
        </p:txBody>
      </p:sp>
      <p:sp>
        <p:nvSpPr>
          <p:cNvPr id="6" name="Slide Number Placeholder 5">
            <a:extLst>
              <a:ext uri="{FF2B5EF4-FFF2-40B4-BE49-F238E27FC236}">
                <a16:creationId xmlns:a16="http://schemas.microsoft.com/office/drawing/2014/main" id="{E1A54AB4-2903-2365-2176-3A2AF4056F91}"/>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308F642-3EC0-4FCD-9D5C-7800C8A8EE4B}" type="slidenum">
              <a:rPr lang="en-IN" smtClean="0"/>
              <a:t>‹#›</a:t>
            </a:fld>
            <a:endParaRPr lang="en-IN"/>
          </a:p>
        </p:txBody>
      </p:sp>
    </p:spTree>
    <p:extLst>
      <p:ext uri="{BB962C8B-B14F-4D97-AF65-F5344CB8AC3E}">
        <p14:creationId xmlns:p14="http://schemas.microsoft.com/office/powerpoint/2010/main" val="76811013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hyperlink" Target="https://www.careershodh.com/big-five-theory-of-personality-personality/" TargetMode="Externa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2.emf"/><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hyperlink" Target="https://dict.hinkhoj.com/%E0%A4%AA%E0%A5%8D%E0%A4%B0%E0%A4%A4%E0%A4%BF%E0%A4%B8%E0%A5%8D%E0%A4%A5%E0%A4%BF%E0%A4%A4%E0%A4%BF%E0%A4%A4%E0%A5%8D%E0%A4%B5-meaning-in-english.words" TargetMode="External"/><Relationship Id="rId2" Type="http://schemas.openxmlformats.org/officeDocument/2006/relationships/hyperlink" Target="https://dict.hinkhoj.com/%E0%A4%AA%E0%A5%8D%E0%A4%B0%E0%A4%A4%E0%A4%BF%E0%A4%B0%E0%A5%8B%E0%A4%A7%E0%A4%95%E0%A5%8D%E0%A4%B7%E0%A4%AE%E0%A4%A4%E0%A4%BE-meaning-in-english.words" TargetMode="External"/><Relationship Id="rId1" Type="http://schemas.openxmlformats.org/officeDocument/2006/relationships/slideLayout" Target="../slideLayouts/slideLayout2.xml"/><Relationship Id="rId4" Type="http://schemas.openxmlformats.org/officeDocument/2006/relationships/image" Target="../media/image16.png"/></Relationships>
</file>

<file path=ppt/slides/_rels/slide22.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hyperlink" Target="study%20material/Interpersonal%20Relationships.pdf" TargetMode="Externa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24.emf"/><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F48144-66F1-029D-1FE1-3541BFFC0DB6}"/>
              </a:ext>
            </a:extLst>
          </p:cNvPr>
          <p:cNvSpPr>
            <a:spLocks noGrp="1"/>
          </p:cNvSpPr>
          <p:nvPr>
            <p:ph type="title"/>
          </p:nvPr>
        </p:nvSpPr>
        <p:spPr/>
        <p:txBody>
          <a:bodyPr/>
          <a:lstStyle/>
          <a:p>
            <a:r>
              <a:rPr lang="en-IN" dirty="0"/>
              <a:t>Year </a:t>
            </a:r>
            <a:r>
              <a:rPr lang="en-IN" b="1" dirty="0">
                <a:effectLst>
                  <a:outerShdw blurRad="38100" dist="38100" dir="2700000" algn="tl">
                    <a:srgbClr val="000000">
                      <a:alpha val="43137"/>
                    </a:srgbClr>
                  </a:outerShdw>
                </a:effectLst>
              </a:rPr>
              <a:t>II</a:t>
            </a:r>
          </a:p>
        </p:txBody>
      </p:sp>
      <p:pic>
        <p:nvPicPr>
          <p:cNvPr id="5" name="Content Placeholder 4">
            <a:extLst>
              <a:ext uri="{FF2B5EF4-FFF2-40B4-BE49-F238E27FC236}">
                <a16:creationId xmlns:a16="http://schemas.microsoft.com/office/drawing/2014/main" id="{3191F44B-D44C-5FAE-278F-9A6E327F9BD2}"/>
              </a:ext>
            </a:extLst>
          </p:cNvPr>
          <p:cNvPicPr>
            <a:picLocks noGrp="1" noChangeAspect="1"/>
          </p:cNvPicPr>
          <p:nvPr>
            <p:ph idx="1"/>
          </p:nvPr>
        </p:nvPicPr>
        <p:blipFill>
          <a:blip r:embed="rId2"/>
          <a:stretch>
            <a:fillRect/>
          </a:stretch>
        </p:blipFill>
        <p:spPr>
          <a:xfrm>
            <a:off x="838734" y="2368062"/>
            <a:ext cx="7365035" cy="2288035"/>
          </a:xfrm>
        </p:spPr>
      </p:pic>
    </p:spTree>
    <p:extLst>
      <p:ext uri="{BB962C8B-B14F-4D97-AF65-F5344CB8AC3E}">
        <p14:creationId xmlns:p14="http://schemas.microsoft.com/office/powerpoint/2010/main" val="140633766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a:extLst>
              <a:ext uri="{FF2B5EF4-FFF2-40B4-BE49-F238E27FC236}">
                <a16:creationId xmlns:a16="http://schemas.microsoft.com/office/drawing/2014/main" id="{50457230-BBD7-B33F-197A-5E5D6C4575DA}"/>
              </a:ext>
            </a:extLst>
          </p:cNvPr>
          <p:cNvPicPr>
            <a:picLocks noGrp="1" noChangeAspect="1"/>
          </p:cNvPicPr>
          <p:nvPr>
            <p:ph idx="1"/>
          </p:nvPr>
        </p:nvPicPr>
        <p:blipFill>
          <a:blip r:embed="rId2"/>
          <a:stretch>
            <a:fillRect/>
          </a:stretch>
        </p:blipFill>
        <p:spPr>
          <a:xfrm>
            <a:off x="2257280" y="295074"/>
            <a:ext cx="6499858" cy="5881889"/>
          </a:xfrm>
          <a:prstGeom prst="rect">
            <a:avLst/>
          </a:prstGeom>
        </p:spPr>
      </p:pic>
    </p:spTree>
    <p:extLst>
      <p:ext uri="{BB962C8B-B14F-4D97-AF65-F5344CB8AC3E}">
        <p14:creationId xmlns:p14="http://schemas.microsoft.com/office/powerpoint/2010/main" val="61729872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2C18FD75-0B1E-E7B5-64DC-24A3D99BE096}"/>
              </a:ext>
            </a:extLst>
          </p:cNvPr>
          <p:cNvPicPr>
            <a:picLocks noChangeAspect="1"/>
          </p:cNvPicPr>
          <p:nvPr/>
        </p:nvPicPr>
        <p:blipFill>
          <a:blip r:embed="rId2"/>
          <a:stretch>
            <a:fillRect/>
          </a:stretch>
        </p:blipFill>
        <p:spPr>
          <a:xfrm>
            <a:off x="2306738" y="0"/>
            <a:ext cx="7578524" cy="6858000"/>
          </a:xfrm>
          <a:prstGeom prst="rect">
            <a:avLst/>
          </a:prstGeom>
        </p:spPr>
      </p:pic>
    </p:spTree>
    <p:extLst>
      <p:ext uri="{BB962C8B-B14F-4D97-AF65-F5344CB8AC3E}">
        <p14:creationId xmlns:p14="http://schemas.microsoft.com/office/powerpoint/2010/main" val="93169792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750EBDB-A0E6-C93E-0534-8D498624C099}"/>
              </a:ext>
            </a:extLst>
          </p:cNvPr>
          <p:cNvPicPr>
            <a:picLocks noChangeAspect="1"/>
          </p:cNvPicPr>
          <p:nvPr/>
        </p:nvPicPr>
        <p:blipFill>
          <a:blip r:embed="rId2"/>
          <a:stretch>
            <a:fillRect/>
          </a:stretch>
        </p:blipFill>
        <p:spPr>
          <a:xfrm>
            <a:off x="837744" y="1252539"/>
            <a:ext cx="10516511" cy="4352921"/>
          </a:xfrm>
          <a:prstGeom prst="rect">
            <a:avLst/>
          </a:prstGeom>
        </p:spPr>
      </p:pic>
      <p:pic>
        <p:nvPicPr>
          <p:cNvPr id="5" name="Picture 4">
            <a:extLst>
              <a:ext uri="{FF2B5EF4-FFF2-40B4-BE49-F238E27FC236}">
                <a16:creationId xmlns:a16="http://schemas.microsoft.com/office/drawing/2014/main" id="{6FD30AB9-3736-C535-BFE4-81597C03167D}"/>
              </a:ext>
            </a:extLst>
          </p:cNvPr>
          <p:cNvPicPr>
            <a:picLocks noChangeAspect="1"/>
          </p:cNvPicPr>
          <p:nvPr/>
        </p:nvPicPr>
        <p:blipFill>
          <a:blip r:embed="rId3"/>
          <a:stretch>
            <a:fillRect/>
          </a:stretch>
        </p:blipFill>
        <p:spPr>
          <a:xfrm>
            <a:off x="2306738" y="0"/>
            <a:ext cx="7578524" cy="6858000"/>
          </a:xfrm>
          <a:prstGeom prst="rect">
            <a:avLst/>
          </a:prstGeom>
        </p:spPr>
      </p:pic>
    </p:spTree>
    <p:extLst>
      <p:ext uri="{BB962C8B-B14F-4D97-AF65-F5344CB8AC3E}">
        <p14:creationId xmlns:p14="http://schemas.microsoft.com/office/powerpoint/2010/main" val="162727562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44FD9652-A69A-667F-6956-3B89B9AB4A6A}"/>
              </a:ext>
            </a:extLst>
          </p:cNvPr>
          <p:cNvPicPr>
            <a:picLocks noChangeAspect="1"/>
          </p:cNvPicPr>
          <p:nvPr/>
        </p:nvPicPr>
        <p:blipFill>
          <a:blip r:embed="rId2"/>
          <a:stretch>
            <a:fillRect/>
          </a:stretch>
        </p:blipFill>
        <p:spPr>
          <a:xfrm>
            <a:off x="2316307" y="0"/>
            <a:ext cx="7559386" cy="6858000"/>
          </a:xfrm>
          <a:prstGeom prst="rect">
            <a:avLst/>
          </a:prstGeom>
        </p:spPr>
      </p:pic>
    </p:spTree>
    <p:extLst>
      <p:ext uri="{BB962C8B-B14F-4D97-AF65-F5344CB8AC3E}">
        <p14:creationId xmlns:p14="http://schemas.microsoft.com/office/powerpoint/2010/main" val="251451228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64F76E-528C-EEBE-1D4B-EF8273F946A8}"/>
              </a:ext>
            </a:extLst>
          </p:cNvPr>
          <p:cNvSpPr>
            <a:spLocks noGrp="1"/>
          </p:cNvSpPr>
          <p:nvPr>
            <p:ph type="title"/>
          </p:nvPr>
        </p:nvSpPr>
        <p:spPr/>
        <p:txBody>
          <a:bodyPr/>
          <a:lstStyle/>
          <a:p>
            <a:r>
              <a:rPr lang="en-US" b="1" i="0" u="sng" dirty="0">
                <a:solidFill>
                  <a:srgbClr val="1A1A1A"/>
                </a:solidFill>
                <a:effectLst/>
                <a:latin typeface="inherit"/>
              </a:rPr>
              <a:t>Jung’s Typology</a:t>
            </a:r>
            <a:br>
              <a:rPr lang="en-US" b="1" i="0" dirty="0">
                <a:solidFill>
                  <a:srgbClr val="1A1A1A"/>
                </a:solidFill>
                <a:effectLst/>
                <a:latin typeface="roboto slab" pitchFamily="2" charset="0"/>
              </a:rPr>
            </a:br>
            <a:endParaRPr lang="en-IN" dirty="0"/>
          </a:p>
        </p:txBody>
      </p:sp>
      <p:sp>
        <p:nvSpPr>
          <p:cNvPr id="3" name="Content Placeholder 2">
            <a:extLst>
              <a:ext uri="{FF2B5EF4-FFF2-40B4-BE49-F238E27FC236}">
                <a16:creationId xmlns:a16="http://schemas.microsoft.com/office/drawing/2014/main" id="{B60C1EE3-CDB6-4C7F-D7FA-ACA642B402D3}"/>
              </a:ext>
            </a:extLst>
          </p:cNvPr>
          <p:cNvSpPr>
            <a:spLocks noGrp="1"/>
          </p:cNvSpPr>
          <p:nvPr>
            <p:ph idx="1"/>
          </p:nvPr>
        </p:nvSpPr>
        <p:spPr>
          <a:xfrm>
            <a:off x="838200" y="1253330"/>
            <a:ext cx="10515600" cy="5077131"/>
          </a:xfrm>
        </p:spPr>
        <p:txBody>
          <a:bodyPr>
            <a:normAutofit fontScale="47500" lnSpcReduction="20000"/>
          </a:bodyPr>
          <a:lstStyle/>
          <a:p>
            <a:pPr algn="l" fontAlgn="base"/>
            <a:r>
              <a:rPr lang="en-US" sz="4000" b="0" i="0" dirty="0">
                <a:solidFill>
                  <a:srgbClr val="1A1A1A"/>
                </a:solidFill>
                <a:effectLst/>
                <a:latin typeface="roboto" panose="02000000000000000000" pitchFamily="2" charset="0"/>
              </a:rPr>
              <a:t>Jung postulated personality theory based on psychological characteristics. He used 4 psychological functions to classify people into various types.</a:t>
            </a:r>
          </a:p>
          <a:p>
            <a:pPr algn="l" fontAlgn="base">
              <a:buFont typeface="+mj-lt"/>
              <a:buAutoNum type="arabicPeriod"/>
            </a:pPr>
            <a:r>
              <a:rPr lang="en-US" sz="4000" b="1" i="0" dirty="0">
                <a:solidFill>
                  <a:srgbClr val="1A1A1A"/>
                </a:solidFill>
                <a:effectLst/>
                <a:latin typeface="inherit"/>
              </a:rPr>
              <a:t>Thinking and feeling (rational function)</a:t>
            </a:r>
            <a:endParaRPr lang="en-US" sz="4000" b="0" i="0" dirty="0">
              <a:solidFill>
                <a:srgbClr val="1A1A1A"/>
              </a:solidFill>
              <a:effectLst/>
              <a:latin typeface="inherit"/>
            </a:endParaRPr>
          </a:p>
          <a:p>
            <a:pPr algn="l" fontAlgn="base">
              <a:buFont typeface="+mj-lt"/>
              <a:buAutoNum type="arabicPeriod"/>
            </a:pPr>
            <a:r>
              <a:rPr lang="en-US" sz="4000" b="1" i="0" dirty="0">
                <a:solidFill>
                  <a:srgbClr val="1A1A1A"/>
                </a:solidFill>
                <a:effectLst/>
                <a:latin typeface="inherit"/>
              </a:rPr>
              <a:t>Sensation and intuition(irrational function)</a:t>
            </a:r>
            <a:endParaRPr lang="en-US" sz="4000" b="0" i="0" dirty="0">
              <a:solidFill>
                <a:srgbClr val="1A1A1A"/>
              </a:solidFill>
              <a:effectLst/>
              <a:latin typeface="inherit"/>
            </a:endParaRPr>
          </a:p>
          <a:p>
            <a:pPr algn="l" fontAlgn="base">
              <a:buFont typeface="+mj-lt"/>
              <a:buAutoNum type="arabicPeriod"/>
            </a:pPr>
            <a:r>
              <a:rPr lang="en-US" sz="4000" b="1" i="0" dirty="0">
                <a:solidFill>
                  <a:srgbClr val="1A1A1A"/>
                </a:solidFill>
                <a:effectLst/>
                <a:latin typeface="inherit"/>
              </a:rPr>
              <a:t>extroversion and introversion.</a:t>
            </a:r>
            <a:endParaRPr lang="en-US" sz="4000" b="0" i="0" dirty="0">
              <a:solidFill>
                <a:srgbClr val="1A1A1A"/>
              </a:solidFill>
              <a:effectLst/>
              <a:latin typeface="inherit"/>
            </a:endParaRPr>
          </a:p>
          <a:p>
            <a:pPr algn="l" fontAlgn="base">
              <a:buFont typeface="+mj-lt"/>
              <a:buAutoNum type="arabicPeriod"/>
            </a:pPr>
            <a:r>
              <a:rPr lang="en-US" sz="4000" b="1" i="0" dirty="0">
                <a:solidFill>
                  <a:srgbClr val="1A1A1A"/>
                </a:solidFill>
                <a:effectLst/>
                <a:latin typeface="inherit"/>
              </a:rPr>
              <a:t>Dominant life attitude supported by a primary function.</a:t>
            </a:r>
            <a:endParaRPr lang="en-US" sz="4000" b="0" i="0" dirty="0">
              <a:solidFill>
                <a:srgbClr val="1A1A1A"/>
              </a:solidFill>
              <a:effectLst/>
              <a:latin typeface="inherit"/>
            </a:endParaRPr>
          </a:p>
          <a:p>
            <a:pPr algn="l" fontAlgn="base">
              <a:buFont typeface="+mj-lt"/>
              <a:buAutoNum type="arabicPeriod"/>
            </a:pPr>
            <a:r>
              <a:rPr lang="en-US" sz="4000" b="1" i="0" dirty="0">
                <a:solidFill>
                  <a:srgbClr val="1A1A1A"/>
                </a:solidFill>
                <a:effectLst/>
                <a:latin typeface="inherit"/>
              </a:rPr>
              <a:t>Thinking and feeling (rational function) – </a:t>
            </a:r>
            <a:r>
              <a:rPr lang="en-US" sz="4000" b="0" i="0" dirty="0">
                <a:solidFill>
                  <a:srgbClr val="1A1A1A"/>
                </a:solidFill>
                <a:effectLst/>
                <a:latin typeface="inherit"/>
              </a:rPr>
              <a:t>People that are classified into </a:t>
            </a:r>
            <a:r>
              <a:rPr lang="en-US" sz="4000" b="1" i="0" dirty="0">
                <a:solidFill>
                  <a:srgbClr val="1A1A1A"/>
                </a:solidFill>
                <a:effectLst/>
                <a:latin typeface="inherit"/>
              </a:rPr>
              <a:t>thinking types</a:t>
            </a:r>
            <a:r>
              <a:rPr lang="en-US" sz="4000" b="0" i="0" dirty="0">
                <a:solidFill>
                  <a:srgbClr val="1A1A1A"/>
                </a:solidFill>
                <a:effectLst/>
                <a:latin typeface="inherit"/>
              </a:rPr>
              <a:t>, act based on </a:t>
            </a:r>
            <a:r>
              <a:rPr lang="en-US" sz="4000" b="1" i="0" dirty="0">
                <a:solidFill>
                  <a:srgbClr val="1A1A1A"/>
                </a:solidFill>
                <a:effectLst/>
                <a:latin typeface="inherit"/>
              </a:rPr>
              <a:t>reasons</a:t>
            </a:r>
            <a:r>
              <a:rPr lang="en-US" sz="4000" b="0" i="0" dirty="0">
                <a:solidFill>
                  <a:srgbClr val="1A1A1A"/>
                </a:solidFill>
                <a:effectLst/>
                <a:latin typeface="inherit"/>
              </a:rPr>
              <a:t>. And the act of </a:t>
            </a:r>
            <a:r>
              <a:rPr lang="en-US" sz="4000" b="1" i="0" dirty="0">
                <a:solidFill>
                  <a:srgbClr val="1A1A1A"/>
                </a:solidFill>
                <a:effectLst/>
                <a:latin typeface="inherit"/>
              </a:rPr>
              <a:t>feeling types</a:t>
            </a:r>
            <a:r>
              <a:rPr lang="en-US" sz="4000" b="0" i="0" dirty="0">
                <a:solidFill>
                  <a:srgbClr val="1A1A1A"/>
                </a:solidFill>
                <a:effectLst/>
                <a:latin typeface="inherit"/>
              </a:rPr>
              <a:t> go by their </a:t>
            </a:r>
            <a:r>
              <a:rPr lang="en-US" sz="4000" b="1" i="0" dirty="0">
                <a:solidFill>
                  <a:srgbClr val="1A1A1A"/>
                </a:solidFill>
                <a:effectLst/>
                <a:latin typeface="inherit"/>
              </a:rPr>
              <a:t>heart</a:t>
            </a:r>
            <a:r>
              <a:rPr lang="en-US" sz="4000" b="0" i="0" dirty="0">
                <a:solidFill>
                  <a:srgbClr val="1A1A1A"/>
                </a:solidFill>
                <a:effectLst/>
                <a:latin typeface="inherit"/>
              </a:rPr>
              <a:t>. </a:t>
            </a:r>
            <a:r>
              <a:rPr lang="en-US" sz="4000" b="0" i="0" dirty="0" err="1">
                <a:solidFill>
                  <a:srgbClr val="1A1A1A"/>
                </a:solidFill>
                <a:effectLst/>
                <a:latin typeface="inherit"/>
              </a:rPr>
              <a:t>i.e</a:t>
            </a:r>
            <a:r>
              <a:rPr lang="en-US" sz="4000" b="0" i="0" dirty="0">
                <a:solidFill>
                  <a:srgbClr val="1A1A1A"/>
                </a:solidFill>
                <a:effectLst/>
                <a:latin typeface="inherit"/>
              </a:rPr>
              <a:t>, they act on what’s in their heart.</a:t>
            </a:r>
          </a:p>
          <a:p>
            <a:pPr algn="l" fontAlgn="base">
              <a:buFont typeface="+mj-lt"/>
              <a:buAutoNum type="arabicPeriod"/>
            </a:pPr>
            <a:r>
              <a:rPr lang="en-US" sz="4000" b="1" i="0" dirty="0">
                <a:solidFill>
                  <a:srgbClr val="1A1A1A"/>
                </a:solidFill>
                <a:effectLst/>
                <a:latin typeface="inherit"/>
              </a:rPr>
              <a:t>Sensation and intuition(irrational function) – </a:t>
            </a:r>
            <a:r>
              <a:rPr lang="en-US" sz="4000" b="0" i="0" dirty="0">
                <a:solidFill>
                  <a:srgbClr val="1A1A1A"/>
                </a:solidFill>
                <a:effectLst/>
                <a:latin typeface="inherit"/>
              </a:rPr>
              <a:t>People that are classified into</a:t>
            </a:r>
            <a:r>
              <a:rPr lang="en-US" sz="4000" b="1" i="0" dirty="0">
                <a:solidFill>
                  <a:srgbClr val="1A1A1A"/>
                </a:solidFill>
                <a:effectLst/>
                <a:latin typeface="inherit"/>
              </a:rPr>
              <a:t> sensation type</a:t>
            </a:r>
            <a:r>
              <a:rPr lang="en-US" sz="4000" b="0" i="0" dirty="0">
                <a:solidFill>
                  <a:srgbClr val="1A1A1A"/>
                </a:solidFill>
                <a:effectLst/>
                <a:latin typeface="inherit"/>
              </a:rPr>
              <a:t> are </a:t>
            </a:r>
            <a:r>
              <a:rPr lang="en-US" sz="4000" b="1" i="0" dirty="0">
                <a:solidFill>
                  <a:srgbClr val="1A1A1A"/>
                </a:solidFill>
                <a:effectLst/>
                <a:latin typeface="inherit"/>
              </a:rPr>
              <a:t>influenced by external sensory stimuli</a:t>
            </a:r>
            <a:r>
              <a:rPr lang="en-US" sz="4000" b="0" i="0" dirty="0">
                <a:solidFill>
                  <a:srgbClr val="1A1A1A"/>
                </a:solidFill>
                <a:effectLst/>
                <a:latin typeface="inherit"/>
              </a:rPr>
              <a:t>. That is, their actions are led by what is in front of them. Whereas,</a:t>
            </a:r>
            <a:r>
              <a:rPr lang="en-US" sz="4000" b="1" i="0" dirty="0">
                <a:solidFill>
                  <a:srgbClr val="1A1A1A"/>
                </a:solidFill>
                <a:effectLst/>
                <a:latin typeface="inherit"/>
              </a:rPr>
              <a:t> Intuition types</a:t>
            </a:r>
            <a:r>
              <a:rPr lang="en-US" sz="4000" b="0" i="0" dirty="0">
                <a:solidFill>
                  <a:srgbClr val="1A1A1A"/>
                </a:solidFill>
                <a:effectLst/>
                <a:latin typeface="inherit"/>
              </a:rPr>
              <a:t> are </a:t>
            </a:r>
            <a:r>
              <a:rPr lang="en-US" sz="4000" b="1" i="0" dirty="0">
                <a:solidFill>
                  <a:srgbClr val="1A1A1A"/>
                </a:solidFill>
                <a:effectLst/>
                <a:latin typeface="inherit"/>
              </a:rPr>
              <a:t>influenced by undefinable internal stimuli or internal feelings.</a:t>
            </a:r>
            <a:endParaRPr lang="en-US" sz="4000" b="0" i="0" dirty="0">
              <a:solidFill>
                <a:srgbClr val="1A1A1A"/>
              </a:solidFill>
              <a:effectLst/>
              <a:latin typeface="inherit"/>
            </a:endParaRPr>
          </a:p>
          <a:p>
            <a:pPr algn="l" fontAlgn="base">
              <a:buFont typeface="+mj-lt"/>
              <a:buAutoNum type="arabicPeriod"/>
            </a:pPr>
            <a:r>
              <a:rPr lang="en-US" sz="4000" b="1" i="0" dirty="0">
                <a:solidFill>
                  <a:srgbClr val="1A1A1A"/>
                </a:solidFill>
                <a:effectLst/>
                <a:latin typeface="inherit"/>
              </a:rPr>
              <a:t>Extroversion and Introversion – Extroverted </a:t>
            </a:r>
            <a:r>
              <a:rPr lang="en-US" sz="4000" b="0" i="0" dirty="0">
                <a:solidFill>
                  <a:srgbClr val="1A1A1A"/>
                </a:solidFill>
                <a:effectLst/>
                <a:latin typeface="inherit"/>
              </a:rPr>
              <a:t>people focus on the </a:t>
            </a:r>
            <a:r>
              <a:rPr lang="en-US" sz="4000" b="1" i="0" dirty="0">
                <a:solidFill>
                  <a:srgbClr val="1A1A1A"/>
                </a:solidFill>
                <a:effectLst/>
                <a:latin typeface="inherit"/>
              </a:rPr>
              <a:t>world outside themselves. </a:t>
            </a:r>
            <a:r>
              <a:rPr lang="en-US" sz="4000" b="0" i="0" dirty="0">
                <a:solidFill>
                  <a:srgbClr val="1A1A1A"/>
                </a:solidFill>
                <a:effectLst/>
                <a:latin typeface="inherit"/>
              </a:rPr>
              <a:t>They get </a:t>
            </a:r>
            <a:r>
              <a:rPr lang="en-US" sz="4000" b="1" i="0" dirty="0">
                <a:solidFill>
                  <a:srgbClr val="1A1A1A"/>
                </a:solidFill>
                <a:effectLst/>
                <a:latin typeface="inherit"/>
              </a:rPr>
              <a:t>affected by people, engage into conversation.</a:t>
            </a:r>
            <a:r>
              <a:rPr lang="en-US" sz="4000" b="0" i="0" dirty="0">
                <a:solidFill>
                  <a:srgbClr val="1A1A1A"/>
                </a:solidFill>
                <a:effectLst/>
                <a:latin typeface="inherit"/>
              </a:rPr>
              <a:t> Whereas, Someone who is </a:t>
            </a:r>
            <a:r>
              <a:rPr lang="en-US" sz="4000" b="1" i="0" dirty="0">
                <a:solidFill>
                  <a:srgbClr val="1A1A1A"/>
                </a:solidFill>
                <a:effectLst/>
                <a:latin typeface="inherit"/>
              </a:rPr>
              <a:t>introverted </a:t>
            </a:r>
            <a:r>
              <a:rPr lang="en-US" sz="4000" b="0" i="0" dirty="0">
                <a:solidFill>
                  <a:srgbClr val="1A1A1A"/>
                </a:solidFill>
                <a:effectLst/>
                <a:latin typeface="inherit"/>
              </a:rPr>
              <a:t>focuses on their </a:t>
            </a:r>
            <a:r>
              <a:rPr lang="en-US" sz="4000" b="1" i="0" dirty="0">
                <a:solidFill>
                  <a:srgbClr val="1A1A1A"/>
                </a:solidFill>
                <a:effectLst/>
                <a:latin typeface="inherit"/>
              </a:rPr>
              <a:t>own mental world.</a:t>
            </a:r>
            <a:r>
              <a:rPr lang="en-US" sz="4000" b="0" i="0" dirty="0">
                <a:solidFill>
                  <a:srgbClr val="1A1A1A"/>
                </a:solidFill>
                <a:effectLst/>
                <a:latin typeface="inherit"/>
              </a:rPr>
              <a:t> They are </a:t>
            </a:r>
            <a:r>
              <a:rPr lang="en-US" sz="4000" b="1" i="0" dirty="0">
                <a:solidFill>
                  <a:srgbClr val="1A1A1A"/>
                </a:solidFill>
                <a:effectLst/>
                <a:latin typeface="inherit"/>
              </a:rPr>
              <a:t>isolated, withdrawn.</a:t>
            </a:r>
            <a:endParaRPr lang="en-US" sz="4000" b="0" i="0" dirty="0">
              <a:solidFill>
                <a:srgbClr val="1A1A1A"/>
              </a:solidFill>
              <a:effectLst/>
              <a:latin typeface="inherit"/>
            </a:endParaRPr>
          </a:p>
          <a:p>
            <a:pPr algn="l" fontAlgn="base">
              <a:buFont typeface="+mj-lt"/>
              <a:buAutoNum type="arabicPeriod"/>
            </a:pPr>
            <a:r>
              <a:rPr lang="en-US" sz="4000" b="1" i="0" dirty="0">
                <a:solidFill>
                  <a:srgbClr val="1A1A1A"/>
                </a:solidFill>
                <a:effectLst/>
                <a:latin typeface="inherit"/>
              </a:rPr>
              <a:t>Dominant life attitude supported by a primary function –</a:t>
            </a:r>
            <a:r>
              <a:rPr lang="en-US" sz="4000" b="0" i="0" dirty="0">
                <a:solidFill>
                  <a:srgbClr val="1A1A1A"/>
                </a:solidFill>
                <a:effectLst/>
                <a:latin typeface="inherit"/>
              </a:rPr>
              <a:t> Every person has a </a:t>
            </a:r>
            <a:r>
              <a:rPr lang="en-US" sz="4000" b="1" i="0" dirty="0">
                <a:solidFill>
                  <a:srgbClr val="1A1A1A"/>
                </a:solidFill>
                <a:effectLst/>
                <a:latin typeface="inherit"/>
              </a:rPr>
              <a:t>dominant life attitude supported by a primary function </a:t>
            </a:r>
            <a:r>
              <a:rPr lang="en-US" sz="4000" b="0" i="0" dirty="0">
                <a:solidFill>
                  <a:srgbClr val="1A1A1A"/>
                </a:solidFill>
                <a:effectLst/>
                <a:latin typeface="inherit"/>
              </a:rPr>
              <a:t>that characterizes them as a certain personality type. For example, the introverted thinking type’s dominant life attitude fall into the introversion category</a:t>
            </a:r>
            <a:r>
              <a:rPr lang="en-US" b="0" i="0" dirty="0">
                <a:solidFill>
                  <a:srgbClr val="1A1A1A"/>
                </a:solidFill>
                <a:effectLst/>
                <a:latin typeface="inherit"/>
              </a:rPr>
              <a:t>.</a:t>
            </a:r>
            <a:endParaRPr lang="en-IN" dirty="0"/>
          </a:p>
        </p:txBody>
      </p:sp>
    </p:spTree>
    <p:extLst>
      <p:ext uri="{BB962C8B-B14F-4D97-AF65-F5344CB8AC3E}">
        <p14:creationId xmlns:p14="http://schemas.microsoft.com/office/powerpoint/2010/main" val="208278019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A61CE67-6A85-5C5C-032F-AAD6C96C4508}"/>
              </a:ext>
            </a:extLst>
          </p:cNvPr>
          <p:cNvSpPr>
            <a:spLocks noGrp="1"/>
          </p:cNvSpPr>
          <p:nvPr>
            <p:ph type="title"/>
          </p:nvPr>
        </p:nvSpPr>
        <p:spPr/>
        <p:txBody>
          <a:bodyPr/>
          <a:lstStyle/>
          <a:p>
            <a:r>
              <a:rPr lang="en-US" b="1" i="0" u="sng" dirty="0">
                <a:solidFill>
                  <a:srgbClr val="1A1A1A"/>
                </a:solidFill>
                <a:effectLst/>
                <a:latin typeface="inherit"/>
              </a:rPr>
              <a:t>Sheldon’s Typology</a:t>
            </a:r>
            <a:br>
              <a:rPr lang="en-US" b="1" i="0" dirty="0">
                <a:solidFill>
                  <a:srgbClr val="1A1A1A"/>
                </a:solidFill>
                <a:effectLst/>
                <a:latin typeface="roboto slab" pitchFamily="2" charset="0"/>
              </a:rPr>
            </a:br>
            <a:endParaRPr lang="en-IN" dirty="0"/>
          </a:p>
        </p:txBody>
      </p:sp>
      <p:sp>
        <p:nvSpPr>
          <p:cNvPr id="3" name="Content Placeholder 2">
            <a:extLst>
              <a:ext uri="{FF2B5EF4-FFF2-40B4-BE49-F238E27FC236}">
                <a16:creationId xmlns:a16="http://schemas.microsoft.com/office/drawing/2014/main" id="{93A80CF8-8965-490C-0867-513F9A54B85B}"/>
              </a:ext>
            </a:extLst>
          </p:cNvPr>
          <p:cNvSpPr>
            <a:spLocks noGrp="1"/>
          </p:cNvSpPr>
          <p:nvPr>
            <p:ph idx="1"/>
          </p:nvPr>
        </p:nvSpPr>
        <p:spPr>
          <a:xfrm>
            <a:off x="838200" y="1253331"/>
            <a:ext cx="10515600" cy="5112300"/>
          </a:xfrm>
        </p:spPr>
        <p:txBody>
          <a:bodyPr>
            <a:normAutofit fontScale="70000" lnSpcReduction="20000"/>
          </a:bodyPr>
          <a:lstStyle/>
          <a:p>
            <a:pPr algn="l" fontAlgn="base"/>
            <a:r>
              <a:rPr lang="en-US" b="0" i="0" dirty="0">
                <a:solidFill>
                  <a:srgbClr val="1A1A1A"/>
                </a:solidFill>
                <a:effectLst/>
                <a:latin typeface="roboto" panose="02000000000000000000" pitchFamily="2" charset="0"/>
              </a:rPr>
              <a:t>Sheldon on the basis of physical constitution categorized personality into somatotypes. For this he analyzed nude photographs of 4000 students and classified their personality into three basic types. These three types are:</a:t>
            </a:r>
          </a:p>
          <a:p>
            <a:pPr algn="l" fontAlgn="base">
              <a:buFont typeface="+mj-lt"/>
              <a:buAutoNum type="arabicPeriod"/>
            </a:pPr>
            <a:r>
              <a:rPr lang="en-US" b="1" i="0" dirty="0">
                <a:solidFill>
                  <a:srgbClr val="1A1A1A"/>
                </a:solidFill>
                <a:effectLst/>
                <a:latin typeface="inherit"/>
              </a:rPr>
              <a:t>Endomorphic</a:t>
            </a:r>
            <a:endParaRPr lang="en-US" b="0" i="0" dirty="0">
              <a:solidFill>
                <a:srgbClr val="1A1A1A"/>
              </a:solidFill>
              <a:effectLst/>
              <a:latin typeface="inherit"/>
            </a:endParaRPr>
          </a:p>
          <a:p>
            <a:pPr algn="l" fontAlgn="base">
              <a:buFont typeface="+mj-lt"/>
              <a:buAutoNum type="arabicPeriod"/>
            </a:pPr>
            <a:r>
              <a:rPr lang="en-US" b="1" i="0" dirty="0">
                <a:solidFill>
                  <a:srgbClr val="1A1A1A"/>
                </a:solidFill>
                <a:effectLst/>
                <a:latin typeface="inherit"/>
              </a:rPr>
              <a:t>Ectomorphic</a:t>
            </a:r>
            <a:endParaRPr lang="en-US" b="0" i="0" dirty="0">
              <a:solidFill>
                <a:srgbClr val="1A1A1A"/>
              </a:solidFill>
              <a:effectLst/>
              <a:latin typeface="inherit"/>
            </a:endParaRPr>
          </a:p>
          <a:p>
            <a:pPr algn="l" fontAlgn="base">
              <a:buFont typeface="+mj-lt"/>
              <a:buAutoNum type="arabicPeriod"/>
            </a:pPr>
            <a:r>
              <a:rPr lang="en-US" b="1" i="0" dirty="0">
                <a:solidFill>
                  <a:srgbClr val="1A1A1A"/>
                </a:solidFill>
                <a:effectLst/>
                <a:latin typeface="inherit"/>
              </a:rPr>
              <a:t>Mesomorphic</a:t>
            </a:r>
            <a:endParaRPr lang="en-US" b="0" i="0" dirty="0">
              <a:solidFill>
                <a:srgbClr val="1A1A1A"/>
              </a:solidFill>
              <a:effectLst/>
              <a:latin typeface="inherit"/>
            </a:endParaRPr>
          </a:p>
          <a:p>
            <a:pPr algn="l" fontAlgn="base"/>
            <a:r>
              <a:rPr lang="en-US" b="1" i="0" dirty="0">
                <a:solidFill>
                  <a:srgbClr val="1A1A1A"/>
                </a:solidFill>
                <a:effectLst/>
                <a:latin typeface="inherit"/>
              </a:rPr>
              <a:t>1. Endomorphic</a:t>
            </a:r>
            <a:r>
              <a:rPr lang="en-US" b="0" i="0" dirty="0">
                <a:solidFill>
                  <a:srgbClr val="1A1A1A"/>
                </a:solidFill>
                <a:effectLst/>
                <a:latin typeface="roboto" panose="02000000000000000000" pitchFamily="2" charset="0"/>
              </a:rPr>
              <a:t> – Such persons are </a:t>
            </a:r>
            <a:r>
              <a:rPr lang="en-US" b="1" i="0" dirty="0">
                <a:solidFill>
                  <a:srgbClr val="1A1A1A"/>
                </a:solidFill>
                <a:effectLst/>
                <a:latin typeface="inherit"/>
              </a:rPr>
              <a:t>short and fatty</a:t>
            </a:r>
            <a:r>
              <a:rPr lang="en-US" b="0" i="0" dirty="0">
                <a:solidFill>
                  <a:srgbClr val="1A1A1A"/>
                </a:solidFill>
                <a:effectLst/>
                <a:latin typeface="roboto" panose="02000000000000000000" pitchFamily="2" charset="0"/>
              </a:rPr>
              <a:t> with a round shape of body. Endomorphic people are similar to “</a:t>
            </a:r>
            <a:r>
              <a:rPr lang="en-US" b="1" i="0" dirty="0">
                <a:solidFill>
                  <a:srgbClr val="1A1A1A"/>
                </a:solidFill>
                <a:effectLst/>
                <a:latin typeface="inherit"/>
              </a:rPr>
              <a:t>pyknic</a:t>
            </a:r>
            <a:r>
              <a:rPr lang="en-US" b="0" i="0" dirty="0">
                <a:solidFill>
                  <a:srgbClr val="1A1A1A"/>
                </a:solidFill>
                <a:effectLst/>
                <a:latin typeface="roboto" panose="02000000000000000000" pitchFamily="2" charset="0"/>
              </a:rPr>
              <a:t>” type mentioned by </a:t>
            </a:r>
            <a:r>
              <a:rPr lang="en-US" b="0" i="0" dirty="0" err="1">
                <a:solidFill>
                  <a:srgbClr val="1A1A1A"/>
                </a:solidFill>
                <a:effectLst/>
                <a:latin typeface="roboto" panose="02000000000000000000" pitchFamily="2" charset="0"/>
              </a:rPr>
              <a:t>Kretschmer</a:t>
            </a:r>
            <a:r>
              <a:rPr lang="en-US" b="0" i="0" dirty="0">
                <a:solidFill>
                  <a:srgbClr val="1A1A1A"/>
                </a:solidFill>
                <a:effectLst/>
                <a:latin typeface="roboto" panose="02000000000000000000" pitchFamily="2" charset="0"/>
              </a:rPr>
              <a:t>. Not only they like to eat and drink but also make merry. Although, they are gregarious by nature, they have leisurely attitude toward life. People who have highly developed </a:t>
            </a:r>
            <a:r>
              <a:rPr lang="en-US" b="1" i="0" dirty="0">
                <a:solidFill>
                  <a:srgbClr val="1A1A1A"/>
                </a:solidFill>
                <a:effectLst/>
                <a:latin typeface="inherit"/>
              </a:rPr>
              <a:t>viscera</a:t>
            </a:r>
            <a:r>
              <a:rPr lang="en-US" b="0" i="0" dirty="0">
                <a:solidFill>
                  <a:srgbClr val="1A1A1A"/>
                </a:solidFill>
                <a:effectLst/>
                <a:latin typeface="roboto" panose="02000000000000000000" pitchFamily="2" charset="0"/>
              </a:rPr>
              <a:t> (internal organs) but weak somatic structure. Thus, temperament wise Sheldon termed them as, </a:t>
            </a:r>
            <a:r>
              <a:rPr lang="en-US" b="1" i="0" dirty="0">
                <a:solidFill>
                  <a:srgbClr val="1A1A1A"/>
                </a:solidFill>
                <a:effectLst/>
                <a:latin typeface="inherit"/>
              </a:rPr>
              <a:t>“</a:t>
            </a:r>
            <a:r>
              <a:rPr lang="en-US" b="1" i="0" dirty="0" err="1">
                <a:solidFill>
                  <a:srgbClr val="1A1A1A"/>
                </a:solidFill>
                <a:effectLst/>
                <a:latin typeface="inherit"/>
              </a:rPr>
              <a:t>viscerotonia</a:t>
            </a:r>
            <a:r>
              <a:rPr lang="en-US" b="1" i="0" dirty="0">
                <a:solidFill>
                  <a:srgbClr val="1A1A1A"/>
                </a:solidFill>
                <a:effectLst/>
                <a:latin typeface="inherit"/>
              </a:rPr>
              <a:t>”.</a:t>
            </a:r>
            <a:r>
              <a:rPr lang="en-US" b="0" i="0" dirty="0">
                <a:solidFill>
                  <a:srgbClr val="1A1A1A"/>
                </a:solidFill>
                <a:effectLst/>
                <a:latin typeface="roboto" panose="02000000000000000000" pitchFamily="2" charset="0"/>
              </a:rPr>
              <a:t> They are easy going, sociable, affectionate.</a:t>
            </a:r>
          </a:p>
          <a:p>
            <a:pPr algn="l" fontAlgn="base"/>
            <a:r>
              <a:rPr lang="en-US" b="1" i="0" dirty="0">
                <a:solidFill>
                  <a:srgbClr val="1A1A1A"/>
                </a:solidFill>
                <a:effectLst/>
                <a:latin typeface="inherit"/>
              </a:rPr>
              <a:t>2. Mesomorphic</a:t>
            </a:r>
            <a:r>
              <a:rPr lang="en-US" b="0" i="0" dirty="0">
                <a:solidFill>
                  <a:srgbClr val="1A1A1A"/>
                </a:solidFill>
                <a:effectLst/>
                <a:latin typeface="roboto" panose="02000000000000000000" pitchFamily="2" charset="0"/>
              </a:rPr>
              <a:t> – These people are muscular types. Their muscles and bones are quite well developed and they are physically well shaped. These people generally are considered to be </a:t>
            </a:r>
            <a:r>
              <a:rPr lang="en-US" b="1" i="0" dirty="0">
                <a:solidFill>
                  <a:srgbClr val="1A1A1A"/>
                </a:solidFill>
                <a:effectLst/>
                <a:latin typeface="inherit"/>
              </a:rPr>
              <a:t>toughminded, risk taking, assertive and aggressive, adventures</a:t>
            </a:r>
            <a:r>
              <a:rPr lang="en-US" b="0" i="0" dirty="0">
                <a:solidFill>
                  <a:srgbClr val="1A1A1A"/>
                </a:solidFill>
                <a:effectLst/>
                <a:latin typeface="roboto" panose="02000000000000000000" pitchFamily="2" charset="0"/>
              </a:rPr>
              <a:t>. They like to boss over others. Sheldon called these personalities as “</a:t>
            </a:r>
            <a:r>
              <a:rPr lang="en-US" b="1" i="0" dirty="0" err="1">
                <a:solidFill>
                  <a:srgbClr val="1A1A1A"/>
                </a:solidFill>
                <a:effectLst/>
                <a:latin typeface="inherit"/>
              </a:rPr>
              <a:t>somatotonia</a:t>
            </a:r>
            <a:r>
              <a:rPr lang="en-US" b="0" i="0" dirty="0">
                <a:solidFill>
                  <a:srgbClr val="1A1A1A"/>
                </a:solidFill>
                <a:effectLst/>
                <a:latin typeface="roboto" panose="02000000000000000000" pitchFamily="2" charset="0"/>
              </a:rPr>
              <a:t>”</a:t>
            </a:r>
          </a:p>
          <a:p>
            <a:pPr algn="l" fontAlgn="base"/>
            <a:r>
              <a:rPr lang="en-US" b="1" i="0" dirty="0">
                <a:solidFill>
                  <a:srgbClr val="1A1A1A"/>
                </a:solidFill>
                <a:effectLst/>
                <a:latin typeface="inherit"/>
              </a:rPr>
              <a:t>3.Ectomorphic</a:t>
            </a:r>
            <a:r>
              <a:rPr lang="en-US" b="0" i="0" dirty="0">
                <a:solidFill>
                  <a:srgbClr val="1A1A1A"/>
                </a:solidFill>
                <a:effectLst/>
                <a:latin typeface="roboto" panose="02000000000000000000" pitchFamily="2" charset="0"/>
              </a:rPr>
              <a:t> – Such people are tall but thin. They have weak somatic structure as well as undeveloped viscera Sheldon called them “</a:t>
            </a:r>
            <a:r>
              <a:rPr lang="en-US" b="1" i="0" dirty="0">
                <a:solidFill>
                  <a:srgbClr val="1A1A1A"/>
                </a:solidFill>
                <a:effectLst/>
                <a:latin typeface="inherit"/>
              </a:rPr>
              <a:t>cerebrotonia</a:t>
            </a:r>
            <a:r>
              <a:rPr lang="en-US" b="0" i="0" dirty="0">
                <a:solidFill>
                  <a:srgbClr val="1A1A1A"/>
                </a:solidFill>
                <a:effectLst/>
                <a:latin typeface="roboto" panose="02000000000000000000" pitchFamily="2" charset="0"/>
              </a:rPr>
              <a:t>”. Moreover, These people like to remain away from people. They are </a:t>
            </a:r>
            <a:r>
              <a:rPr lang="en-US" b="1" i="0" dirty="0">
                <a:solidFill>
                  <a:srgbClr val="1A1A1A"/>
                </a:solidFill>
                <a:effectLst/>
                <a:latin typeface="inherit"/>
              </a:rPr>
              <a:t>sociable, reserved and pessimistic.</a:t>
            </a:r>
            <a:endParaRPr lang="en-US" b="0" i="0" dirty="0">
              <a:solidFill>
                <a:srgbClr val="1A1A1A"/>
              </a:solidFill>
              <a:effectLst/>
              <a:latin typeface="roboto" panose="02000000000000000000" pitchFamily="2" charset="0"/>
            </a:endParaRPr>
          </a:p>
        </p:txBody>
      </p:sp>
    </p:spTree>
    <p:extLst>
      <p:ext uri="{BB962C8B-B14F-4D97-AF65-F5344CB8AC3E}">
        <p14:creationId xmlns:p14="http://schemas.microsoft.com/office/powerpoint/2010/main" val="190260790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8D0E80-6E68-2ECD-B6CC-2EEF7EC17D41}"/>
              </a:ext>
            </a:extLst>
          </p:cNvPr>
          <p:cNvSpPr>
            <a:spLocks noGrp="1"/>
          </p:cNvSpPr>
          <p:nvPr>
            <p:ph type="title"/>
          </p:nvPr>
        </p:nvSpPr>
        <p:spPr>
          <a:xfrm>
            <a:off x="838200" y="365126"/>
            <a:ext cx="10515600" cy="865798"/>
          </a:xfrm>
        </p:spPr>
        <p:txBody>
          <a:bodyPr>
            <a:normAutofit fontScale="90000"/>
          </a:bodyPr>
          <a:lstStyle/>
          <a:p>
            <a:r>
              <a:rPr lang="en-US" b="1" i="0" u="sng" dirty="0" err="1">
                <a:solidFill>
                  <a:srgbClr val="1A1A1A"/>
                </a:solidFill>
                <a:effectLst/>
                <a:latin typeface="inherit"/>
              </a:rPr>
              <a:t>Kretschmer’s</a:t>
            </a:r>
            <a:r>
              <a:rPr lang="en-US" b="1" i="0" u="sng" dirty="0">
                <a:solidFill>
                  <a:srgbClr val="1A1A1A"/>
                </a:solidFill>
                <a:effectLst/>
                <a:latin typeface="inherit"/>
              </a:rPr>
              <a:t> Typology</a:t>
            </a:r>
            <a:br>
              <a:rPr lang="en-US" b="1" i="0" dirty="0">
                <a:solidFill>
                  <a:srgbClr val="1A1A1A"/>
                </a:solidFill>
                <a:effectLst/>
                <a:latin typeface="roboto slab" pitchFamily="2" charset="0"/>
              </a:rPr>
            </a:br>
            <a:endParaRPr lang="en-IN" dirty="0"/>
          </a:p>
        </p:txBody>
      </p:sp>
      <p:sp>
        <p:nvSpPr>
          <p:cNvPr id="3" name="Content Placeholder 2">
            <a:extLst>
              <a:ext uri="{FF2B5EF4-FFF2-40B4-BE49-F238E27FC236}">
                <a16:creationId xmlns:a16="http://schemas.microsoft.com/office/drawing/2014/main" id="{CDF3E75F-364E-2AEC-DD01-46B9B298AB8E}"/>
              </a:ext>
            </a:extLst>
          </p:cNvPr>
          <p:cNvSpPr>
            <a:spLocks noGrp="1"/>
          </p:cNvSpPr>
          <p:nvPr>
            <p:ph idx="1"/>
          </p:nvPr>
        </p:nvSpPr>
        <p:spPr>
          <a:xfrm>
            <a:off x="943707" y="958116"/>
            <a:ext cx="10515600" cy="5337175"/>
          </a:xfrm>
        </p:spPr>
        <p:txBody>
          <a:bodyPr>
            <a:normAutofit fontScale="77500" lnSpcReduction="20000"/>
          </a:bodyPr>
          <a:lstStyle/>
          <a:p>
            <a:pPr algn="l" fontAlgn="base"/>
            <a:r>
              <a:rPr lang="en-US" b="1" i="0" dirty="0" err="1">
                <a:solidFill>
                  <a:srgbClr val="1A1A1A"/>
                </a:solidFill>
                <a:effectLst/>
                <a:latin typeface="inherit"/>
              </a:rPr>
              <a:t>Kretschmer</a:t>
            </a:r>
            <a:r>
              <a:rPr lang="en-US" b="1" i="0" dirty="0">
                <a:solidFill>
                  <a:srgbClr val="1A1A1A"/>
                </a:solidFill>
                <a:effectLst/>
                <a:latin typeface="inherit"/>
              </a:rPr>
              <a:t> </a:t>
            </a:r>
            <a:r>
              <a:rPr lang="en-US" b="0" i="0" dirty="0">
                <a:solidFill>
                  <a:srgbClr val="1A1A1A"/>
                </a:solidFill>
                <a:effectLst/>
                <a:latin typeface="roboto" panose="02000000000000000000" pitchFamily="2" charset="0"/>
              </a:rPr>
              <a:t>used the physical constitution and temperament for this purpose. He based his classification on biological types which are based on physical structure. The four types he talked about included:</a:t>
            </a:r>
          </a:p>
          <a:p>
            <a:pPr algn="l" fontAlgn="base">
              <a:buFont typeface="+mj-lt"/>
              <a:buAutoNum type="arabicPeriod"/>
            </a:pPr>
            <a:r>
              <a:rPr lang="en-US" b="1" i="0" dirty="0" err="1">
                <a:solidFill>
                  <a:srgbClr val="1A1A1A"/>
                </a:solidFill>
                <a:effectLst/>
                <a:latin typeface="inherit"/>
              </a:rPr>
              <a:t>Pyknik</a:t>
            </a:r>
            <a:r>
              <a:rPr lang="en-US" b="1" i="0" dirty="0">
                <a:solidFill>
                  <a:srgbClr val="1A1A1A"/>
                </a:solidFill>
                <a:effectLst/>
                <a:latin typeface="inherit"/>
              </a:rPr>
              <a:t> type</a:t>
            </a:r>
            <a:endParaRPr lang="en-US" b="0" i="0" dirty="0">
              <a:solidFill>
                <a:srgbClr val="1A1A1A"/>
              </a:solidFill>
              <a:effectLst/>
              <a:latin typeface="inherit"/>
            </a:endParaRPr>
          </a:p>
          <a:p>
            <a:pPr algn="l" fontAlgn="base">
              <a:buFont typeface="+mj-lt"/>
              <a:buAutoNum type="arabicPeriod"/>
            </a:pPr>
            <a:r>
              <a:rPr lang="en-US" b="1" i="0" dirty="0">
                <a:solidFill>
                  <a:srgbClr val="1A1A1A"/>
                </a:solidFill>
                <a:effectLst/>
                <a:latin typeface="inherit"/>
              </a:rPr>
              <a:t>Athletic type</a:t>
            </a:r>
            <a:endParaRPr lang="en-US" b="0" i="0" dirty="0">
              <a:solidFill>
                <a:srgbClr val="1A1A1A"/>
              </a:solidFill>
              <a:effectLst/>
              <a:latin typeface="inherit"/>
            </a:endParaRPr>
          </a:p>
          <a:p>
            <a:pPr algn="l" fontAlgn="base">
              <a:buFont typeface="+mj-lt"/>
              <a:buAutoNum type="arabicPeriod"/>
            </a:pPr>
            <a:r>
              <a:rPr lang="en-US" b="1" i="0" dirty="0">
                <a:solidFill>
                  <a:srgbClr val="1A1A1A"/>
                </a:solidFill>
                <a:effectLst/>
                <a:latin typeface="inherit"/>
              </a:rPr>
              <a:t>Leptosomatic type</a:t>
            </a:r>
            <a:endParaRPr lang="en-US" b="0" i="0" dirty="0">
              <a:solidFill>
                <a:srgbClr val="1A1A1A"/>
              </a:solidFill>
              <a:effectLst/>
              <a:latin typeface="inherit"/>
            </a:endParaRPr>
          </a:p>
          <a:p>
            <a:pPr algn="l" fontAlgn="base"/>
            <a:r>
              <a:rPr lang="en-US" b="1" i="0" dirty="0">
                <a:solidFill>
                  <a:srgbClr val="1A1A1A"/>
                </a:solidFill>
                <a:effectLst/>
                <a:latin typeface="inherit"/>
              </a:rPr>
              <a:t>1. Pyknic Type</a:t>
            </a:r>
            <a:r>
              <a:rPr lang="en-US" b="0" i="0" dirty="0">
                <a:solidFill>
                  <a:srgbClr val="1A1A1A"/>
                </a:solidFill>
                <a:effectLst/>
                <a:latin typeface="roboto" panose="02000000000000000000" pitchFamily="2" charset="0"/>
              </a:rPr>
              <a:t> – Such people are short in height with heavily built body type. They have short, thick neck. Temperament wise they exhibit characteristics of being </a:t>
            </a:r>
            <a:r>
              <a:rPr lang="en-US" b="1" i="0" dirty="0">
                <a:solidFill>
                  <a:srgbClr val="1A1A1A"/>
                </a:solidFill>
                <a:effectLst/>
                <a:latin typeface="inherit"/>
              </a:rPr>
              <a:t>social</a:t>
            </a:r>
            <a:r>
              <a:rPr lang="en-US" b="0" i="0" dirty="0">
                <a:solidFill>
                  <a:srgbClr val="1A1A1A"/>
                </a:solidFill>
                <a:effectLst/>
                <a:latin typeface="roboto" panose="02000000000000000000" pitchFamily="2" charset="0"/>
              </a:rPr>
              <a:t> and </a:t>
            </a:r>
            <a:r>
              <a:rPr lang="en-US" b="1" i="0" dirty="0">
                <a:solidFill>
                  <a:srgbClr val="1A1A1A"/>
                </a:solidFill>
                <a:effectLst/>
                <a:latin typeface="inherit"/>
              </a:rPr>
              <a:t>cheerful</a:t>
            </a:r>
            <a:r>
              <a:rPr lang="en-US" b="0" i="0" dirty="0">
                <a:solidFill>
                  <a:srgbClr val="1A1A1A"/>
                </a:solidFill>
                <a:effectLst/>
                <a:latin typeface="roboto" panose="02000000000000000000" pitchFamily="2" charset="0"/>
              </a:rPr>
              <a:t>. In fact, they are </a:t>
            </a:r>
            <a:r>
              <a:rPr lang="en-US" b="1" i="0" dirty="0">
                <a:solidFill>
                  <a:srgbClr val="1A1A1A"/>
                </a:solidFill>
                <a:effectLst/>
                <a:latin typeface="inherit"/>
              </a:rPr>
              <a:t>happy-go-lucky</a:t>
            </a:r>
            <a:r>
              <a:rPr lang="en-US" b="0" i="0" dirty="0">
                <a:solidFill>
                  <a:srgbClr val="1A1A1A"/>
                </a:solidFill>
                <a:effectLst/>
                <a:latin typeface="roboto" panose="02000000000000000000" pitchFamily="2" charset="0"/>
              </a:rPr>
              <a:t>, they like to </a:t>
            </a:r>
            <a:r>
              <a:rPr lang="en-US" b="1" i="0" dirty="0">
                <a:solidFill>
                  <a:srgbClr val="1A1A1A"/>
                </a:solidFill>
                <a:effectLst/>
                <a:latin typeface="inherit"/>
              </a:rPr>
              <a:t>eat and sleep</a:t>
            </a:r>
            <a:r>
              <a:rPr lang="en-US" b="0" i="0" dirty="0">
                <a:solidFill>
                  <a:srgbClr val="1A1A1A"/>
                </a:solidFill>
                <a:effectLst/>
                <a:latin typeface="roboto" panose="02000000000000000000" pitchFamily="2" charset="0"/>
              </a:rPr>
              <a:t>. </a:t>
            </a:r>
            <a:r>
              <a:rPr lang="en-US" b="0" i="0" dirty="0" err="1">
                <a:solidFill>
                  <a:srgbClr val="1A1A1A"/>
                </a:solidFill>
                <a:effectLst/>
                <a:latin typeface="roboto" panose="02000000000000000000" pitchFamily="2" charset="0"/>
              </a:rPr>
              <a:t>Kretschmer</a:t>
            </a:r>
            <a:r>
              <a:rPr lang="en-US" b="0" i="0" dirty="0">
                <a:solidFill>
                  <a:srgbClr val="1A1A1A"/>
                </a:solidFill>
                <a:effectLst/>
                <a:latin typeface="roboto" panose="02000000000000000000" pitchFamily="2" charset="0"/>
              </a:rPr>
              <a:t> called them “</a:t>
            </a:r>
            <a:r>
              <a:rPr lang="en-US" b="1" i="0" dirty="0">
                <a:solidFill>
                  <a:srgbClr val="1A1A1A"/>
                </a:solidFill>
                <a:effectLst/>
                <a:latin typeface="inherit"/>
              </a:rPr>
              <a:t>cycloid</a:t>
            </a:r>
            <a:r>
              <a:rPr lang="en-US" b="0" i="0" dirty="0">
                <a:solidFill>
                  <a:srgbClr val="1A1A1A"/>
                </a:solidFill>
                <a:effectLst/>
                <a:latin typeface="roboto" panose="02000000000000000000" pitchFamily="2" charset="0"/>
              </a:rPr>
              <a:t>” as they have high probability of falling prey to manic-depressive type of psychopathology.</a:t>
            </a:r>
          </a:p>
          <a:p>
            <a:pPr algn="l" fontAlgn="base"/>
            <a:r>
              <a:rPr lang="en-US" b="1" i="0" dirty="0">
                <a:solidFill>
                  <a:srgbClr val="1A1A1A"/>
                </a:solidFill>
                <a:effectLst/>
                <a:latin typeface="inherit"/>
              </a:rPr>
              <a:t>2. Athletic Type</a:t>
            </a:r>
            <a:r>
              <a:rPr lang="en-US" b="0" i="0" dirty="0">
                <a:solidFill>
                  <a:srgbClr val="1A1A1A"/>
                </a:solidFill>
                <a:effectLst/>
                <a:latin typeface="roboto" panose="02000000000000000000" pitchFamily="2" charset="0"/>
              </a:rPr>
              <a:t> – These are muscular types and have well built muscles and are neither tall nor short. Thus, they have </a:t>
            </a:r>
            <a:r>
              <a:rPr lang="en-US" b="1" i="0" dirty="0">
                <a:solidFill>
                  <a:srgbClr val="1A1A1A"/>
                </a:solidFill>
                <a:effectLst/>
                <a:latin typeface="inherit"/>
              </a:rPr>
              <a:t>stable and calm</a:t>
            </a:r>
            <a:r>
              <a:rPr lang="en-US" b="0" i="0" dirty="0">
                <a:solidFill>
                  <a:srgbClr val="1A1A1A"/>
                </a:solidFill>
                <a:effectLst/>
                <a:latin typeface="roboto" panose="02000000000000000000" pitchFamily="2" charset="0"/>
              </a:rPr>
              <a:t> nature and are able to adjust themselves to changes in the environment. They are </a:t>
            </a:r>
            <a:r>
              <a:rPr lang="en-US" b="1" i="0" dirty="0">
                <a:solidFill>
                  <a:srgbClr val="1A1A1A"/>
                </a:solidFill>
                <a:effectLst/>
                <a:latin typeface="inherit"/>
              </a:rPr>
              <a:t>energetic, optimistic, adjustable.</a:t>
            </a:r>
            <a:endParaRPr lang="en-US" b="0" i="0" dirty="0">
              <a:solidFill>
                <a:srgbClr val="1A1A1A"/>
              </a:solidFill>
              <a:effectLst/>
              <a:latin typeface="roboto" panose="02000000000000000000" pitchFamily="2" charset="0"/>
            </a:endParaRPr>
          </a:p>
          <a:p>
            <a:pPr algn="l" fontAlgn="base"/>
            <a:r>
              <a:rPr lang="en-US" b="1" i="0" dirty="0">
                <a:solidFill>
                  <a:srgbClr val="1A1A1A"/>
                </a:solidFill>
                <a:effectLst/>
                <a:latin typeface="inherit"/>
              </a:rPr>
              <a:t>3.Leptosomatic Type </a:t>
            </a:r>
            <a:r>
              <a:rPr lang="en-US" b="0" i="0" dirty="0">
                <a:solidFill>
                  <a:srgbClr val="1A1A1A"/>
                </a:solidFill>
                <a:effectLst/>
                <a:latin typeface="roboto" panose="02000000000000000000" pitchFamily="2" charset="0"/>
              </a:rPr>
              <a:t>– They have very lean and thin body structure. Their characteristics are </a:t>
            </a:r>
            <a:r>
              <a:rPr lang="en-US" b="1" i="0" dirty="0">
                <a:solidFill>
                  <a:srgbClr val="1A1A1A"/>
                </a:solidFill>
                <a:effectLst/>
                <a:latin typeface="inherit"/>
              </a:rPr>
              <a:t>unsociable, reserved, shy sensitive and pessimistic.</a:t>
            </a:r>
            <a:endParaRPr lang="en-US" b="0" i="0" dirty="0">
              <a:solidFill>
                <a:srgbClr val="1A1A1A"/>
              </a:solidFill>
              <a:effectLst/>
              <a:latin typeface="roboto" panose="02000000000000000000" pitchFamily="2" charset="0"/>
            </a:endParaRPr>
          </a:p>
          <a:p>
            <a:endParaRPr lang="en-IN" dirty="0"/>
          </a:p>
        </p:txBody>
      </p:sp>
    </p:spTree>
    <p:extLst>
      <p:ext uri="{BB962C8B-B14F-4D97-AF65-F5344CB8AC3E}">
        <p14:creationId xmlns:p14="http://schemas.microsoft.com/office/powerpoint/2010/main" val="83040352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3B16FB-2054-84F1-ABE2-E4416A1560E7}"/>
              </a:ext>
            </a:extLst>
          </p:cNvPr>
          <p:cNvSpPr>
            <a:spLocks noGrp="1"/>
          </p:cNvSpPr>
          <p:nvPr>
            <p:ph type="title"/>
          </p:nvPr>
        </p:nvSpPr>
        <p:spPr/>
        <p:txBody>
          <a:bodyPr>
            <a:normAutofit fontScale="90000"/>
          </a:bodyPr>
          <a:lstStyle/>
          <a:p>
            <a:r>
              <a:rPr lang="en-US" b="1" i="0" u="none" strike="noStrike" dirty="0">
                <a:solidFill>
                  <a:srgbClr val="B00F14"/>
                </a:solidFill>
                <a:effectLst/>
                <a:latin typeface="inherit"/>
                <a:hlinkClick r:id="rId2"/>
              </a:rPr>
              <a:t>McCrae and Costa’s Five Factor (Big-Five) Theory</a:t>
            </a:r>
            <a:br>
              <a:rPr lang="en-US" b="1" i="0" dirty="0">
                <a:solidFill>
                  <a:srgbClr val="1A1A1A"/>
                </a:solidFill>
                <a:effectLst/>
                <a:latin typeface="roboto slab" pitchFamily="2" charset="0"/>
              </a:rPr>
            </a:br>
            <a:endParaRPr lang="en-IN" dirty="0"/>
          </a:p>
        </p:txBody>
      </p:sp>
      <p:sp>
        <p:nvSpPr>
          <p:cNvPr id="3" name="Content Placeholder 2">
            <a:extLst>
              <a:ext uri="{FF2B5EF4-FFF2-40B4-BE49-F238E27FC236}">
                <a16:creationId xmlns:a16="http://schemas.microsoft.com/office/drawing/2014/main" id="{AD04BA77-0157-635C-BA1F-C65C7CB97618}"/>
              </a:ext>
            </a:extLst>
          </p:cNvPr>
          <p:cNvSpPr>
            <a:spLocks noGrp="1"/>
          </p:cNvSpPr>
          <p:nvPr>
            <p:ph idx="1"/>
          </p:nvPr>
        </p:nvSpPr>
        <p:spPr/>
        <p:txBody>
          <a:bodyPr>
            <a:normAutofit fontScale="92500" lnSpcReduction="20000"/>
          </a:bodyPr>
          <a:lstStyle/>
          <a:p>
            <a:pPr algn="l" fontAlgn="base">
              <a:buFont typeface="Arial" panose="020B0604020202020204" pitchFamily="34" charset="0"/>
              <a:buChar char="•"/>
            </a:pPr>
            <a:r>
              <a:rPr lang="en-US" b="0" i="0" dirty="0">
                <a:solidFill>
                  <a:srgbClr val="1A1A1A"/>
                </a:solidFill>
                <a:effectLst/>
                <a:latin typeface="inherit"/>
              </a:rPr>
              <a:t>McCrae and Costa believed that all human personality traits can be reduced to five factors only:. </a:t>
            </a:r>
            <a:r>
              <a:rPr lang="en-US" b="1" i="0" dirty="0">
                <a:solidFill>
                  <a:srgbClr val="1A1A1A"/>
                </a:solidFill>
                <a:effectLst/>
                <a:latin typeface="inherit"/>
              </a:rPr>
              <a:t>Openness to experience, Conscientiousness, Extraversion, Agreeableness, and Neuroticism.</a:t>
            </a:r>
            <a:endParaRPr lang="en-US" b="0" i="0" dirty="0">
              <a:solidFill>
                <a:srgbClr val="1A1A1A"/>
              </a:solidFill>
              <a:effectLst/>
              <a:latin typeface="inherit"/>
            </a:endParaRPr>
          </a:p>
          <a:p>
            <a:pPr marL="742950" lvl="1" indent="-285750" algn="l" fontAlgn="base">
              <a:buFont typeface="Arial" panose="020B0604020202020204" pitchFamily="34" charset="0"/>
              <a:buChar char="•"/>
            </a:pPr>
            <a:r>
              <a:rPr lang="en-US" b="1" i="0" dirty="0">
                <a:solidFill>
                  <a:srgbClr val="1A1A1A"/>
                </a:solidFill>
                <a:effectLst/>
                <a:latin typeface="inherit"/>
              </a:rPr>
              <a:t>Openness to experience:</a:t>
            </a:r>
            <a:r>
              <a:rPr lang="en-US" b="0" i="0" dirty="0">
                <a:solidFill>
                  <a:srgbClr val="1A1A1A"/>
                </a:solidFill>
                <a:effectLst/>
                <a:latin typeface="inherit"/>
              </a:rPr>
              <a:t> Such people </a:t>
            </a:r>
            <a:r>
              <a:rPr lang="en-US" b="1" i="0" dirty="0">
                <a:solidFill>
                  <a:srgbClr val="1A1A1A"/>
                </a:solidFill>
                <a:effectLst/>
                <a:latin typeface="inherit"/>
              </a:rPr>
              <a:t>love novelty and creativity.</a:t>
            </a:r>
            <a:r>
              <a:rPr lang="en-US" b="0" i="0" dirty="0">
                <a:solidFill>
                  <a:srgbClr val="1A1A1A"/>
                </a:solidFill>
                <a:effectLst/>
                <a:latin typeface="inherit"/>
              </a:rPr>
              <a:t> They have a</a:t>
            </a:r>
            <a:r>
              <a:rPr lang="en-US" b="1" i="0" dirty="0">
                <a:solidFill>
                  <a:srgbClr val="1A1A1A"/>
                </a:solidFill>
                <a:effectLst/>
                <a:latin typeface="inherit"/>
              </a:rPr>
              <a:t> curious mind </a:t>
            </a:r>
            <a:r>
              <a:rPr lang="en-US" b="0" i="0" dirty="0">
                <a:solidFill>
                  <a:srgbClr val="1A1A1A"/>
                </a:solidFill>
                <a:effectLst/>
                <a:latin typeface="inherit"/>
              </a:rPr>
              <a:t>and have an</a:t>
            </a:r>
            <a:r>
              <a:rPr lang="en-US" b="1" i="0" dirty="0">
                <a:solidFill>
                  <a:srgbClr val="1A1A1A"/>
                </a:solidFill>
                <a:effectLst/>
                <a:latin typeface="inherit"/>
              </a:rPr>
              <a:t> appreciation for art.</a:t>
            </a:r>
            <a:r>
              <a:rPr lang="en-US" b="0" i="0" dirty="0">
                <a:solidFill>
                  <a:srgbClr val="1A1A1A"/>
                </a:solidFill>
                <a:effectLst/>
                <a:latin typeface="inherit"/>
              </a:rPr>
              <a:t> They are an</a:t>
            </a:r>
            <a:r>
              <a:rPr lang="en-US" b="1" i="0" dirty="0">
                <a:solidFill>
                  <a:srgbClr val="1A1A1A"/>
                </a:solidFill>
                <a:effectLst/>
                <a:latin typeface="inherit"/>
              </a:rPr>
              <a:t> independent thinker</a:t>
            </a:r>
            <a:r>
              <a:rPr lang="en-US" b="0" i="0" dirty="0">
                <a:solidFill>
                  <a:srgbClr val="1A1A1A"/>
                </a:solidFill>
                <a:effectLst/>
                <a:latin typeface="inherit"/>
              </a:rPr>
              <a:t> and prefer to do a variety of things instead of routine activities.</a:t>
            </a:r>
          </a:p>
          <a:p>
            <a:pPr marL="742950" lvl="1" indent="-285750" algn="l" fontAlgn="base">
              <a:buFont typeface="Arial" panose="020B0604020202020204" pitchFamily="34" charset="0"/>
              <a:buChar char="•"/>
            </a:pPr>
            <a:r>
              <a:rPr lang="en-US" b="1" i="0" dirty="0">
                <a:solidFill>
                  <a:srgbClr val="1A1A1A"/>
                </a:solidFill>
                <a:effectLst/>
                <a:latin typeface="inherit"/>
              </a:rPr>
              <a:t>Conscientiousness:</a:t>
            </a:r>
            <a:r>
              <a:rPr lang="en-US" b="0" i="0" dirty="0">
                <a:solidFill>
                  <a:srgbClr val="1A1A1A"/>
                </a:solidFill>
                <a:effectLst/>
                <a:latin typeface="inherit"/>
              </a:rPr>
              <a:t> People high on this factor are more </a:t>
            </a:r>
            <a:r>
              <a:rPr lang="en-US" b="1" i="0" dirty="0">
                <a:solidFill>
                  <a:srgbClr val="1A1A1A"/>
                </a:solidFill>
                <a:effectLst/>
                <a:latin typeface="inherit"/>
              </a:rPr>
              <a:t>goal-directed, self-disciplined, hard-working, honest and competent</a:t>
            </a:r>
            <a:r>
              <a:rPr lang="en-US" b="0" i="0" dirty="0">
                <a:solidFill>
                  <a:srgbClr val="1A1A1A"/>
                </a:solidFill>
                <a:effectLst/>
                <a:latin typeface="inherit"/>
              </a:rPr>
              <a:t>. They prefer planned activity instead of spontaneous behavior.</a:t>
            </a:r>
          </a:p>
          <a:p>
            <a:pPr marL="742950" lvl="1" indent="-285750" algn="l" fontAlgn="base">
              <a:buFont typeface="Arial" panose="020B0604020202020204" pitchFamily="34" charset="0"/>
              <a:buChar char="•"/>
            </a:pPr>
            <a:r>
              <a:rPr lang="en-US" b="1" i="0" dirty="0">
                <a:solidFill>
                  <a:srgbClr val="1A1A1A"/>
                </a:solidFill>
                <a:effectLst/>
                <a:latin typeface="inherit"/>
              </a:rPr>
              <a:t>Extraversion:</a:t>
            </a:r>
            <a:r>
              <a:rPr lang="en-US" b="0" i="0" dirty="0">
                <a:solidFill>
                  <a:srgbClr val="1A1A1A"/>
                </a:solidFill>
                <a:effectLst/>
                <a:latin typeface="inherit"/>
              </a:rPr>
              <a:t> Seeks external stimulation.</a:t>
            </a:r>
          </a:p>
          <a:p>
            <a:pPr marL="742950" lvl="1" indent="-285750" algn="l" fontAlgn="base">
              <a:buFont typeface="Arial" panose="020B0604020202020204" pitchFamily="34" charset="0"/>
              <a:buChar char="•"/>
            </a:pPr>
            <a:r>
              <a:rPr lang="en-US" b="1" i="0" dirty="0">
                <a:solidFill>
                  <a:srgbClr val="1A1A1A"/>
                </a:solidFill>
                <a:effectLst/>
                <a:latin typeface="inherit"/>
              </a:rPr>
              <a:t>Agreeableness:</a:t>
            </a:r>
            <a:r>
              <a:rPr lang="en-US" b="0" i="0" dirty="0">
                <a:solidFill>
                  <a:srgbClr val="1A1A1A"/>
                </a:solidFill>
                <a:effectLst/>
                <a:latin typeface="inherit"/>
              </a:rPr>
              <a:t> People who score high on agreeableness have a tendency to be </a:t>
            </a:r>
            <a:r>
              <a:rPr lang="en-US" b="1" i="0" dirty="0">
                <a:solidFill>
                  <a:srgbClr val="1A1A1A"/>
                </a:solidFill>
                <a:effectLst/>
                <a:latin typeface="inherit"/>
              </a:rPr>
              <a:t>cooperative and compassionate</a:t>
            </a:r>
            <a:r>
              <a:rPr lang="en-US" b="0" i="0" dirty="0">
                <a:solidFill>
                  <a:srgbClr val="1A1A1A"/>
                </a:solidFill>
                <a:effectLst/>
                <a:latin typeface="inherit"/>
              </a:rPr>
              <a:t>. Such people are generally </a:t>
            </a:r>
            <a:r>
              <a:rPr lang="en-US" b="1" i="0" dirty="0">
                <a:solidFill>
                  <a:srgbClr val="1A1A1A"/>
                </a:solidFill>
                <a:effectLst/>
                <a:latin typeface="inherit"/>
              </a:rPr>
              <a:t>helpful and trustworthy.</a:t>
            </a:r>
            <a:endParaRPr lang="en-US" b="0" i="0" dirty="0">
              <a:solidFill>
                <a:srgbClr val="1A1A1A"/>
              </a:solidFill>
              <a:effectLst/>
              <a:latin typeface="inherit"/>
            </a:endParaRPr>
          </a:p>
          <a:p>
            <a:pPr marL="742950" lvl="1" indent="-285750" algn="l" fontAlgn="base">
              <a:buFont typeface="Arial" panose="020B0604020202020204" pitchFamily="34" charset="0"/>
              <a:buChar char="•"/>
            </a:pPr>
            <a:r>
              <a:rPr lang="en-US" b="1" i="0" dirty="0">
                <a:solidFill>
                  <a:srgbClr val="1A1A1A"/>
                </a:solidFill>
                <a:effectLst/>
                <a:latin typeface="inherit"/>
              </a:rPr>
              <a:t>Neuroticism:</a:t>
            </a:r>
            <a:r>
              <a:rPr lang="en-US" b="0" i="0" dirty="0">
                <a:solidFill>
                  <a:srgbClr val="1A1A1A"/>
                </a:solidFill>
                <a:effectLst/>
                <a:latin typeface="inherit"/>
              </a:rPr>
              <a:t> People high on this factor are </a:t>
            </a:r>
            <a:r>
              <a:rPr lang="en-US" b="1" i="0" dirty="0">
                <a:solidFill>
                  <a:srgbClr val="1A1A1A"/>
                </a:solidFill>
                <a:effectLst/>
                <a:latin typeface="inherit"/>
              </a:rPr>
              <a:t>worrisome, insecure and self-pitying people</a:t>
            </a:r>
            <a:r>
              <a:rPr lang="en-US" b="0" i="0" dirty="0">
                <a:solidFill>
                  <a:srgbClr val="1A1A1A"/>
                </a:solidFill>
                <a:effectLst/>
                <a:latin typeface="inherit"/>
              </a:rPr>
              <a:t>. Whereas, people who score low on neuroticism are self-satisfied and secure.</a:t>
            </a:r>
          </a:p>
          <a:p>
            <a:endParaRPr lang="en-IN" dirty="0"/>
          </a:p>
        </p:txBody>
      </p:sp>
    </p:spTree>
    <p:extLst>
      <p:ext uri="{BB962C8B-B14F-4D97-AF65-F5344CB8AC3E}">
        <p14:creationId xmlns:p14="http://schemas.microsoft.com/office/powerpoint/2010/main" val="236515786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a:extLst>
              <a:ext uri="{FF2B5EF4-FFF2-40B4-BE49-F238E27FC236}">
                <a16:creationId xmlns:a16="http://schemas.microsoft.com/office/drawing/2014/main" id="{74ABAF8C-B09D-3428-08A9-462504D8B814}"/>
              </a:ext>
            </a:extLst>
          </p:cNvPr>
          <p:cNvPicPr>
            <a:picLocks noGrp="1" noChangeAspect="1"/>
          </p:cNvPicPr>
          <p:nvPr>
            <p:ph idx="1"/>
          </p:nvPr>
        </p:nvPicPr>
        <p:blipFill>
          <a:blip r:embed="rId2"/>
          <a:stretch>
            <a:fillRect/>
          </a:stretch>
        </p:blipFill>
        <p:spPr>
          <a:xfrm>
            <a:off x="838200" y="2682240"/>
            <a:ext cx="10515600" cy="1663861"/>
          </a:xfrm>
        </p:spPr>
      </p:pic>
    </p:spTree>
    <p:extLst>
      <p:ext uri="{BB962C8B-B14F-4D97-AF65-F5344CB8AC3E}">
        <p14:creationId xmlns:p14="http://schemas.microsoft.com/office/powerpoint/2010/main" val="4124751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a:extLst>
              <a:ext uri="{FF2B5EF4-FFF2-40B4-BE49-F238E27FC236}">
                <a16:creationId xmlns:a16="http://schemas.microsoft.com/office/drawing/2014/main" id="{A8A37584-63A7-CADD-CD08-5EA7B1C72302}"/>
              </a:ext>
            </a:extLst>
          </p:cNvPr>
          <p:cNvPicPr>
            <a:picLocks noGrp="1" noChangeAspect="1"/>
          </p:cNvPicPr>
          <p:nvPr>
            <p:ph idx="1"/>
          </p:nvPr>
        </p:nvPicPr>
        <p:blipFill>
          <a:blip r:embed="rId2"/>
          <a:stretch>
            <a:fillRect/>
          </a:stretch>
        </p:blipFill>
        <p:spPr>
          <a:xfrm>
            <a:off x="1886476" y="1203966"/>
            <a:ext cx="8419048" cy="4450068"/>
          </a:xfrm>
          <a:prstGeom prst="rect">
            <a:avLst/>
          </a:prstGeom>
        </p:spPr>
      </p:pic>
    </p:spTree>
    <p:extLst>
      <p:ext uri="{BB962C8B-B14F-4D97-AF65-F5344CB8AC3E}">
        <p14:creationId xmlns:p14="http://schemas.microsoft.com/office/powerpoint/2010/main" val="414118607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543A52-382E-ECC2-A571-8C67D5C51985}"/>
              </a:ext>
            </a:extLst>
          </p:cNvPr>
          <p:cNvSpPr>
            <a:spLocks noGrp="1"/>
          </p:cNvSpPr>
          <p:nvPr>
            <p:ph type="title"/>
          </p:nvPr>
        </p:nvSpPr>
        <p:spPr/>
        <p:txBody>
          <a:bodyPr/>
          <a:lstStyle/>
          <a:p>
            <a:r>
              <a:rPr lang="en-IN" dirty="0"/>
              <a:t>Nature and Determinants</a:t>
            </a:r>
          </a:p>
        </p:txBody>
      </p:sp>
      <p:pic>
        <p:nvPicPr>
          <p:cNvPr id="4" name="Content Placeholder 3">
            <a:extLst>
              <a:ext uri="{FF2B5EF4-FFF2-40B4-BE49-F238E27FC236}">
                <a16:creationId xmlns:a16="http://schemas.microsoft.com/office/drawing/2014/main" id="{CBA25555-0330-CF7A-C5EB-2A6775048885}"/>
              </a:ext>
            </a:extLst>
          </p:cNvPr>
          <p:cNvPicPr>
            <a:picLocks noGrp="1" noChangeAspect="1"/>
          </p:cNvPicPr>
          <p:nvPr>
            <p:ph idx="1"/>
          </p:nvPr>
        </p:nvPicPr>
        <p:blipFill>
          <a:blip r:embed="rId2"/>
          <a:stretch>
            <a:fillRect/>
          </a:stretch>
        </p:blipFill>
        <p:spPr>
          <a:xfrm>
            <a:off x="2133600" y="1524794"/>
            <a:ext cx="7443470" cy="4652169"/>
          </a:xfrm>
          <a:prstGeom prst="rect">
            <a:avLst/>
          </a:prstGeom>
        </p:spPr>
      </p:pic>
    </p:spTree>
    <p:extLst>
      <p:ext uri="{BB962C8B-B14F-4D97-AF65-F5344CB8AC3E}">
        <p14:creationId xmlns:p14="http://schemas.microsoft.com/office/powerpoint/2010/main" val="274554990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a:extLst>
              <a:ext uri="{FF2B5EF4-FFF2-40B4-BE49-F238E27FC236}">
                <a16:creationId xmlns:a16="http://schemas.microsoft.com/office/drawing/2014/main" id="{77F84999-D647-4767-9BD1-C9574A802633}"/>
              </a:ext>
            </a:extLst>
          </p:cNvPr>
          <p:cNvPicPr>
            <a:picLocks noGrp="1" noChangeAspect="1"/>
          </p:cNvPicPr>
          <p:nvPr>
            <p:ph idx="1"/>
          </p:nvPr>
        </p:nvPicPr>
        <p:blipFill>
          <a:blip r:embed="rId2"/>
          <a:stretch>
            <a:fillRect/>
          </a:stretch>
        </p:blipFill>
        <p:spPr>
          <a:xfrm>
            <a:off x="5914700" y="1690688"/>
            <a:ext cx="4736901" cy="4406167"/>
          </a:xfrm>
          <a:prstGeom prst="rect">
            <a:avLst/>
          </a:prstGeom>
        </p:spPr>
      </p:pic>
      <p:pic>
        <p:nvPicPr>
          <p:cNvPr id="5" name="Picture 4">
            <a:extLst>
              <a:ext uri="{FF2B5EF4-FFF2-40B4-BE49-F238E27FC236}">
                <a16:creationId xmlns:a16="http://schemas.microsoft.com/office/drawing/2014/main" id="{F1155B74-A741-47AA-0B9E-DC05ACD61C26}"/>
              </a:ext>
            </a:extLst>
          </p:cNvPr>
          <p:cNvPicPr>
            <a:picLocks noChangeAspect="1"/>
          </p:cNvPicPr>
          <p:nvPr/>
        </p:nvPicPr>
        <p:blipFill>
          <a:blip r:embed="rId3"/>
          <a:stretch>
            <a:fillRect/>
          </a:stretch>
        </p:blipFill>
        <p:spPr>
          <a:xfrm>
            <a:off x="838200" y="365125"/>
            <a:ext cx="4291463" cy="3317631"/>
          </a:xfrm>
          <a:prstGeom prst="rect">
            <a:avLst/>
          </a:prstGeom>
        </p:spPr>
      </p:pic>
    </p:spTree>
    <p:extLst>
      <p:ext uri="{BB962C8B-B14F-4D97-AF65-F5344CB8AC3E}">
        <p14:creationId xmlns:p14="http://schemas.microsoft.com/office/powerpoint/2010/main" val="166860546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756748-5C54-060B-B290-C063EAB2FCA2}"/>
              </a:ext>
            </a:extLst>
          </p:cNvPr>
          <p:cNvSpPr>
            <a:spLocks noGrp="1"/>
          </p:cNvSpPr>
          <p:nvPr>
            <p:ph type="title"/>
          </p:nvPr>
        </p:nvSpPr>
        <p:spPr>
          <a:xfrm>
            <a:off x="838200" y="365125"/>
            <a:ext cx="2549769" cy="1592629"/>
          </a:xfrm>
        </p:spPr>
        <p:txBody>
          <a:bodyPr>
            <a:normAutofit/>
          </a:bodyPr>
          <a:lstStyle/>
          <a:p>
            <a:r>
              <a:rPr lang="hi-IN" sz="2800" b="0" i="0" u="none" strike="noStrike" dirty="0">
                <a:solidFill>
                  <a:srgbClr val="09589F"/>
                </a:solidFill>
                <a:effectLst/>
                <a:latin typeface="Roboto" panose="02000000000000000000" pitchFamily="2" charset="0"/>
                <a:hlinkClick r:id="rId2"/>
              </a:rPr>
              <a:t>प्रतिरोधक्षमता</a:t>
            </a:r>
            <a:br>
              <a:rPr lang="en-IN" sz="2800" b="0" i="0" u="none" strike="noStrike" dirty="0">
                <a:solidFill>
                  <a:srgbClr val="09589F"/>
                </a:solidFill>
                <a:effectLst/>
                <a:latin typeface="Roboto" panose="02000000000000000000" pitchFamily="2" charset="0"/>
              </a:rPr>
            </a:br>
            <a:r>
              <a:rPr lang="hi-IN" sz="2800" b="0" i="0" dirty="0">
                <a:solidFill>
                  <a:srgbClr val="595959"/>
                </a:solidFill>
                <a:effectLst/>
                <a:latin typeface="Roboto" panose="02000000000000000000" pitchFamily="2" charset="0"/>
              </a:rPr>
              <a:t> </a:t>
            </a:r>
            <a:br>
              <a:rPr lang="en-IN" sz="2800" b="0" i="0" dirty="0">
                <a:solidFill>
                  <a:srgbClr val="595959"/>
                </a:solidFill>
                <a:effectLst/>
                <a:latin typeface="Roboto" panose="02000000000000000000" pitchFamily="2" charset="0"/>
              </a:rPr>
            </a:br>
            <a:r>
              <a:rPr lang="hi-IN" sz="2800" b="0" i="0" u="none" strike="noStrike" dirty="0">
                <a:solidFill>
                  <a:srgbClr val="09589F"/>
                </a:solidFill>
                <a:effectLst/>
                <a:latin typeface="Roboto" panose="02000000000000000000" pitchFamily="2" charset="0"/>
                <a:hlinkClick r:id="rId3"/>
              </a:rPr>
              <a:t>प्रतिस्थितित्व</a:t>
            </a:r>
            <a:r>
              <a:rPr lang="hi-IN" sz="2800" b="0" i="0" dirty="0">
                <a:solidFill>
                  <a:srgbClr val="595959"/>
                </a:solidFill>
                <a:effectLst/>
                <a:latin typeface="Roboto" panose="02000000000000000000" pitchFamily="2" charset="0"/>
              </a:rPr>
              <a:t> </a:t>
            </a:r>
            <a:endParaRPr lang="en-IN" dirty="0"/>
          </a:p>
        </p:txBody>
      </p:sp>
      <p:pic>
        <p:nvPicPr>
          <p:cNvPr id="4" name="Content Placeholder 3">
            <a:extLst>
              <a:ext uri="{FF2B5EF4-FFF2-40B4-BE49-F238E27FC236}">
                <a16:creationId xmlns:a16="http://schemas.microsoft.com/office/drawing/2014/main" id="{BECAAF13-8EEE-2189-15E4-003FB650C321}"/>
              </a:ext>
            </a:extLst>
          </p:cNvPr>
          <p:cNvPicPr>
            <a:picLocks noGrp="1" noChangeAspect="1"/>
          </p:cNvPicPr>
          <p:nvPr>
            <p:ph idx="1"/>
          </p:nvPr>
        </p:nvPicPr>
        <p:blipFill>
          <a:blip r:embed="rId4"/>
          <a:stretch>
            <a:fillRect/>
          </a:stretch>
        </p:blipFill>
        <p:spPr>
          <a:xfrm>
            <a:off x="3763107" y="124874"/>
            <a:ext cx="4665785" cy="6608251"/>
          </a:xfrm>
          <a:prstGeom prst="rect">
            <a:avLst/>
          </a:prstGeom>
        </p:spPr>
      </p:pic>
    </p:spTree>
    <p:extLst>
      <p:ext uri="{BB962C8B-B14F-4D97-AF65-F5344CB8AC3E}">
        <p14:creationId xmlns:p14="http://schemas.microsoft.com/office/powerpoint/2010/main" val="5844692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a:extLst>
              <a:ext uri="{FF2B5EF4-FFF2-40B4-BE49-F238E27FC236}">
                <a16:creationId xmlns:a16="http://schemas.microsoft.com/office/drawing/2014/main" id="{94B030D4-46AD-DC5F-6929-55EC60200BC1}"/>
              </a:ext>
            </a:extLst>
          </p:cNvPr>
          <p:cNvPicPr>
            <a:picLocks noGrp="1" noChangeAspect="1"/>
          </p:cNvPicPr>
          <p:nvPr>
            <p:ph idx="1"/>
          </p:nvPr>
        </p:nvPicPr>
        <p:blipFill>
          <a:blip r:embed="rId2"/>
          <a:stretch>
            <a:fillRect/>
          </a:stretch>
        </p:blipFill>
        <p:spPr>
          <a:xfrm>
            <a:off x="1814255" y="365125"/>
            <a:ext cx="8136573" cy="5811838"/>
          </a:xfrm>
          <a:prstGeom prst="rect">
            <a:avLst/>
          </a:prstGeom>
        </p:spPr>
      </p:pic>
    </p:spTree>
    <p:extLst>
      <p:ext uri="{BB962C8B-B14F-4D97-AF65-F5344CB8AC3E}">
        <p14:creationId xmlns:p14="http://schemas.microsoft.com/office/powerpoint/2010/main" val="205681459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a:extLst>
              <a:ext uri="{FF2B5EF4-FFF2-40B4-BE49-F238E27FC236}">
                <a16:creationId xmlns:a16="http://schemas.microsoft.com/office/drawing/2014/main" id="{32EAB50E-1F32-3392-24DD-133B31FEB57E}"/>
              </a:ext>
            </a:extLst>
          </p:cNvPr>
          <p:cNvPicPr>
            <a:picLocks noGrp="1" noChangeAspect="1"/>
          </p:cNvPicPr>
          <p:nvPr>
            <p:ph idx="1"/>
          </p:nvPr>
        </p:nvPicPr>
        <p:blipFill>
          <a:blip r:embed="rId2"/>
          <a:stretch>
            <a:fillRect/>
          </a:stretch>
        </p:blipFill>
        <p:spPr>
          <a:xfrm>
            <a:off x="2834969" y="365125"/>
            <a:ext cx="5811838" cy="5811838"/>
          </a:xfrm>
          <a:prstGeom prst="rect">
            <a:avLst/>
          </a:prstGeom>
        </p:spPr>
      </p:pic>
    </p:spTree>
    <p:extLst>
      <p:ext uri="{BB962C8B-B14F-4D97-AF65-F5344CB8AC3E}">
        <p14:creationId xmlns:p14="http://schemas.microsoft.com/office/powerpoint/2010/main" val="103569440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688723A6-5F7D-338E-77CD-D7C2D234B215}"/>
              </a:ext>
            </a:extLst>
          </p:cNvPr>
          <p:cNvPicPr>
            <a:picLocks noChangeAspect="1"/>
          </p:cNvPicPr>
          <p:nvPr/>
        </p:nvPicPr>
        <p:blipFill>
          <a:blip r:embed="rId2"/>
          <a:stretch>
            <a:fillRect/>
          </a:stretch>
        </p:blipFill>
        <p:spPr>
          <a:xfrm>
            <a:off x="1793631" y="365125"/>
            <a:ext cx="8604738" cy="6453554"/>
          </a:xfrm>
          <a:prstGeom prst="rect">
            <a:avLst/>
          </a:prstGeom>
        </p:spPr>
      </p:pic>
    </p:spTree>
    <p:extLst>
      <p:ext uri="{BB962C8B-B14F-4D97-AF65-F5344CB8AC3E}">
        <p14:creationId xmlns:p14="http://schemas.microsoft.com/office/powerpoint/2010/main" val="42288247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a:extLst>
              <a:ext uri="{FF2B5EF4-FFF2-40B4-BE49-F238E27FC236}">
                <a16:creationId xmlns:a16="http://schemas.microsoft.com/office/drawing/2014/main" id="{6449E8D8-2BBB-CFC0-86FB-E1F2B1CDBA11}"/>
              </a:ext>
            </a:extLst>
          </p:cNvPr>
          <p:cNvPicPr>
            <a:picLocks noGrp="1" noChangeAspect="1"/>
          </p:cNvPicPr>
          <p:nvPr>
            <p:ph idx="1"/>
          </p:nvPr>
        </p:nvPicPr>
        <p:blipFill>
          <a:blip r:embed="rId2"/>
          <a:stretch>
            <a:fillRect/>
          </a:stretch>
        </p:blipFill>
        <p:spPr>
          <a:xfrm>
            <a:off x="3212123" y="269127"/>
            <a:ext cx="4565035" cy="5907836"/>
          </a:xfrm>
          <a:prstGeom prst="rect">
            <a:avLst/>
          </a:prstGeom>
        </p:spPr>
      </p:pic>
    </p:spTree>
    <p:extLst>
      <p:ext uri="{BB962C8B-B14F-4D97-AF65-F5344CB8AC3E}">
        <p14:creationId xmlns:p14="http://schemas.microsoft.com/office/powerpoint/2010/main" val="154189021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395CF20E-4EA8-7744-0146-B4D0920F8D5A}"/>
              </a:ext>
            </a:extLst>
          </p:cNvPr>
          <p:cNvPicPr>
            <a:picLocks noChangeAspect="1"/>
          </p:cNvPicPr>
          <p:nvPr/>
        </p:nvPicPr>
        <p:blipFill>
          <a:blip r:embed="rId2"/>
          <a:stretch>
            <a:fillRect/>
          </a:stretch>
        </p:blipFill>
        <p:spPr>
          <a:xfrm>
            <a:off x="1055076" y="1297536"/>
            <a:ext cx="9481491" cy="3579263"/>
          </a:xfrm>
          <a:prstGeom prst="rect">
            <a:avLst/>
          </a:prstGeom>
        </p:spPr>
      </p:pic>
    </p:spTree>
    <p:extLst>
      <p:ext uri="{BB962C8B-B14F-4D97-AF65-F5344CB8AC3E}">
        <p14:creationId xmlns:p14="http://schemas.microsoft.com/office/powerpoint/2010/main" val="353254284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93BAF7-26B4-F468-D025-FE1907353A23}"/>
              </a:ext>
            </a:extLst>
          </p:cNvPr>
          <p:cNvSpPr>
            <a:spLocks noGrp="1"/>
          </p:cNvSpPr>
          <p:nvPr>
            <p:ph type="title"/>
          </p:nvPr>
        </p:nvSpPr>
        <p:spPr/>
        <p:txBody>
          <a:bodyPr/>
          <a:lstStyle/>
          <a:p>
            <a:r>
              <a:rPr lang="en-US" b="0" i="0" dirty="0">
                <a:solidFill>
                  <a:srgbClr val="202124"/>
                </a:solidFill>
                <a:effectLst/>
                <a:latin typeface="arial" panose="020B0604020202020204" pitchFamily="34" charset="0"/>
              </a:rPr>
              <a:t>Factors affecting assertiveness</a:t>
            </a:r>
            <a:endParaRPr lang="en-IN" dirty="0"/>
          </a:p>
        </p:txBody>
      </p:sp>
      <p:sp>
        <p:nvSpPr>
          <p:cNvPr id="3" name="Content Placeholder 2">
            <a:extLst>
              <a:ext uri="{FF2B5EF4-FFF2-40B4-BE49-F238E27FC236}">
                <a16:creationId xmlns:a16="http://schemas.microsoft.com/office/drawing/2014/main" id="{E060AEC1-0967-3433-8D07-DADD20E2D4AA}"/>
              </a:ext>
            </a:extLst>
          </p:cNvPr>
          <p:cNvSpPr>
            <a:spLocks noGrp="1"/>
          </p:cNvSpPr>
          <p:nvPr>
            <p:ph idx="1"/>
          </p:nvPr>
        </p:nvSpPr>
        <p:spPr/>
        <p:txBody>
          <a:bodyPr/>
          <a:lstStyle/>
          <a:p>
            <a:r>
              <a:rPr lang="en-US" b="0" i="0" dirty="0">
                <a:solidFill>
                  <a:srgbClr val="202124"/>
                </a:solidFill>
                <a:effectLst/>
                <a:latin typeface="arial" panose="020B0604020202020204" pitchFamily="34" charset="0"/>
              </a:rPr>
              <a:t>The following factors have an impact on the assertiveness of behavior: </a:t>
            </a:r>
            <a:r>
              <a:rPr lang="en-US" b="1" i="0" dirty="0">
                <a:solidFill>
                  <a:srgbClr val="202124"/>
                </a:solidFill>
                <a:effectLst/>
                <a:latin typeface="arial" panose="020B0604020202020204" pitchFamily="34" charset="0"/>
              </a:rPr>
              <a:t>ethnical and cultural factors, marital status, morals and taught principles, the level of education and culture of an individual, their partaking in various trainings and other factors</a:t>
            </a:r>
            <a:r>
              <a:rPr lang="en-US" b="0" i="0" dirty="0">
                <a:solidFill>
                  <a:srgbClr val="202124"/>
                </a:solidFill>
                <a:effectLst/>
                <a:latin typeface="arial" panose="020B0604020202020204" pitchFamily="34" charset="0"/>
              </a:rPr>
              <a:t>.</a:t>
            </a:r>
          </a:p>
          <a:p>
            <a:r>
              <a:rPr lang="en-US" b="0" i="0" dirty="0">
                <a:solidFill>
                  <a:srgbClr val="202124"/>
                </a:solidFill>
                <a:effectLst/>
                <a:latin typeface="arial" panose="020B0604020202020204" pitchFamily="34" charset="0"/>
              </a:rPr>
              <a:t>Factors such as </a:t>
            </a:r>
            <a:r>
              <a:rPr lang="en-US" b="1" i="0" dirty="0">
                <a:solidFill>
                  <a:srgbClr val="202124"/>
                </a:solidFill>
                <a:effectLst/>
                <a:latin typeface="arial" panose="020B0604020202020204" pitchFamily="34" charset="0"/>
              </a:rPr>
              <a:t>a low confidence, a lack of knowledge, low self-esteem, fear of hostility and concerns over how one is viewed by a colleague</a:t>
            </a:r>
            <a:r>
              <a:rPr lang="en-US" b="0" i="0" dirty="0">
                <a:solidFill>
                  <a:srgbClr val="202124"/>
                </a:solidFill>
                <a:effectLst/>
                <a:latin typeface="arial" panose="020B0604020202020204" pitchFamily="34" charset="0"/>
              </a:rPr>
              <a:t> all contribute to preventing assertive </a:t>
            </a:r>
            <a:r>
              <a:rPr lang="en-US" b="0" i="0" dirty="0" err="1">
                <a:solidFill>
                  <a:srgbClr val="202124"/>
                </a:solidFill>
                <a:effectLst/>
                <a:latin typeface="arial" panose="020B0604020202020204" pitchFamily="34" charset="0"/>
              </a:rPr>
              <a:t>behaviour</a:t>
            </a:r>
            <a:r>
              <a:rPr lang="en-US" b="0" i="0" dirty="0">
                <a:solidFill>
                  <a:srgbClr val="202124"/>
                </a:solidFill>
                <a:effectLst/>
                <a:latin typeface="arial" panose="020B0604020202020204" pitchFamily="34" charset="0"/>
              </a:rPr>
              <a:t> (Ibrahim, 2011) .</a:t>
            </a:r>
            <a:endParaRPr lang="en-IN" dirty="0"/>
          </a:p>
        </p:txBody>
      </p:sp>
    </p:spTree>
    <p:extLst>
      <p:ext uri="{BB962C8B-B14F-4D97-AF65-F5344CB8AC3E}">
        <p14:creationId xmlns:p14="http://schemas.microsoft.com/office/powerpoint/2010/main" val="9043136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78A357-91C4-4601-203D-0DFE40927A20}"/>
              </a:ext>
            </a:extLst>
          </p:cNvPr>
          <p:cNvSpPr>
            <a:spLocks noGrp="1"/>
          </p:cNvSpPr>
          <p:nvPr>
            <p:ph type="title"/>
          </p:nvPr>
        </p:nvSpPr>
        <p:spPr/>
        <p:txBody>
          <a:bodyPr/>
          <a:lstStyle/>
          <a:p>
            <a:r>
              <a:rPr lang="en-US" b="0" i="0" dirty="0">
                <a:solidFill>
                  <a:srgbClr val="202124"/>
                </a:solidFill>
                <a:effectLst/>
                <a:latin typeface="arial" panose="020B0604020202020204" pitchFamily="34" charset="0"/>
              </a:rPr>
              <a:t>5 characteristics of assertive people</a:t>
            </a:r>
            <a:endParaRPr lang="en-IN" dirty="0"/>
          </a:p>
        </p:txBody>
      </p:sp>
      <p:sp>
        <p:nvSpPr>
          <p:cNvPr id="3" name="Content Placeholder 2">
            <a:extLst>
              <a:ext uri="{FF2B5EF4-FFF2-40B4-BE49-F238E27FC236}">
                <a16:creationId xmlns:a16="http://schemas.microsoft.com/office/drawing/2014/main" id="{D0DB94F0-486C-9C86-7930-0C8E1A1682D3}"/>
              </a:ext>
            </a:extLst>
          </p:cNvPr>
          <p:cNvSpPr>
            <a:spLocks noGrp="1"/>
          </p:cNvSpPr>
          <p:nvPr>
            <p:ph idx="1"/>
          </p:nvPr>
        </p:nvSpPr>
        <p:spPr>
          <a:xfrm>
            <a:off x="838200" y="1825625"/>
            <a:ext cx="10515600" cy="2160221"/>
          </a:xfrm>
        </p:spPr>
        <p:txBody>
          <a:bodyPr>
            <a:normAutofit fontScale="77500" lnSpcReduction="20000"/>
          </a:bodyPr>
          <a:lstStyle/>
          <a:p>
            <a:pPr algn="l">
              <a:buFont typeface="Arial" panose="020B0604020202020204" pitchFamily="34" charset="0"/>
              <a:buChar char="•"/>
            </a:pPr>
            <a:r>
              <a:rPr lang="en-US" dirty="0">
                <a:solidFill>
                  <a:srgbClr val="202124"/>
                </a:solidFill>
                <a:latin typeface="arial" panose="020B0604020202020204" pitchFamily="34" charset="0"/>
              </a:rPr>
              <a:t>They </a:t>
            </a:r>
            <a:r>
              <a:rPr lang="en-US" b="0" i="0" dirty="0">
                <a:solidFill>
                  <a:srgbClr val="202124"/>
                </a:solidFill>
                <a:effectLst/>
                <a:latin typeface="arial" panose="020B0604020202020204" pitchFamily="34" charset="0"/>
              </a:rPr>
              <a:t>can give an opinion or say how t</a:t>
            </a:r>
            <a:r>
              <a:rPr lang="en-US" dirty="0">
                <a:solidFill>
                  <a:srgbClr val="202124"/>
                </a:solidFill>
                <a:latin typeface="arial" panose="020B0604020202020204" pitchFamily="34" charset="0"/>
              </a:rPr>
              <a:t>hey</a:t>
            </a:r>
            <a:r>
              <a:rPr lang="en-US" b="0" i="0" dirty="0">
                <a:solidFill>
                  <a:srgbClr val="202124"/>
                </a:solidFill>
                <a:effectLst/>
                <a:latin typeface="arial" panose="020B0604020202020204" pitchFamily="34" charset="0"/>
              </a:rPr>
              <a:t> feel.</a:t>
            </a:r>
          </a:p>
          <a:p>
            <a:pPr algn="l">
              <a:buFont typeface="Arial" panose="020B0604020202020204" pitchFamily="34" charset="0"/>
              <a:buChar char="•"/>
            </a:pPr>
            <a:r>
              <a:rPr lang="en-US" dirty="0">
                <a:solidFill>
                  <a:srgbClr val="202124"/>
                </a:solidFill>
                <a:latin typeface="arial" panose="020B0604020202020204" pitchFamily="34" charset="0"/>
              </a:rPr>
              <a:t>They</a:t>
            </a:r>
            <a:r>
              <a:rPr lang="en-US" b="0" i="0" dirty="0">
                <a:solidFill>
                  <a:srgbClr val="202124"/>
                </a:solidFill>
                <a:effectLst/>
                <a:latin typeface="arial" panose="020B0604020202020204" pitchFamily="34" charset="0"/>
              </a:rPr>
              <a:t> can ask for what t</a:t>
            </a:r>
            <a:r>
              <a:rPr lang="en-US" dirty="0">
                <a:solidFill>
                  <a:srgbClr val="202124"/>
                </a:solidFill>
                <a:latin typeface="arial" panose="020B0604020202020204" pitchFamily="34" charset="0"/>
              </a:rPr>
              <a:t>hey</a:t>
            </a:r>
            <a:r>
              <a:rPr lang="en-US" b="0" i="0" dirty="0">
                <a:solidFill>
                  <a:srgbClr val="202124"/>
                </a:solidFill>
                <a:effectLst/>
                <a:latin typeface="arial" panose="020B0604020202020204" pitchFamily="34" charset="0"/>
              </a:rPr>
              <a:t> want or need.</a:t>
            </a:r>
          </a:p>
          <a:p>
            <a:pPr algn="l">
              <a:buFont typeface="Arial" panose="020B0604020202020204" pitchFamily="34" charset="0"/>
              <a:buChar char="•"/>
            </a:pPr>
            <a:r>
              <a:rPr lang="en-US" dirty="0">
                <a:solidFill>
                  <a:srgbClr val="202124"/>
                </a:solidFill>
                <a:latin typeface="arial" panose="020B0604020202020204" pitchFamily="34" charset="0"/>
              </a:rPr>
              <a:t>They</a:t>
            </a:r>
            <a:r>
              <a:rPr lang="en-US" b="0" i="0" dirty="0">
                <a:solidFill>
                  <a:srgbClr val="202124"/>
                </a:solidFill>
                <a:effectLst/>
                <a:latin typeface="arial" panose="020B0604020202020204" pitchFamily="34" charset="0"/>
              </a:rPr>
              <a:t> can disagree respectfully.</a:t>
            </a:r>
          </a:p>
          <a:p>
            <a:pPr algn="l">
              <a:buFont typeface="Arial" panose="020B0604020202020204" pitchFamily="34" charset="0"/>
              <a:buChar char="•"/>
            </a:pPr>
            <a:r>
              <a:rPr lang="en-US" dirty="0">
                <a:solidFill>
                  <a:srgbClr val="202124"/>
                </a:solidFill>
                <a:latin typeface="arial" panose="020B0604020202020204" pitchFamily="34" charset="0"/>
              </a:rPr>
              <a:t>They</a:t>
            </a:r>
            <a:r>
              <a:rPr lang="en-US" b="0" i="0" dirty="0">
                <a:solidFill>
                  <a:srgbClr val="202124"/>
                </a:solidFill>
                <a:effectLst/>
                <a:latin typeface="arial" panose="020B0604020202020204" pitchFamily="34" charset="0"/>
              </a:rPr>
              <a:t> can offer their ideas and suggestions.</a:t>
            </a:r>
          </a:p>
          <a:p>
            <a:pPr algn="l">
              <a:buFont typeface="Arial" panose="020B0604020202020204" pitchFamily="34" charset="0"/>
              <a:buChar char="•"/>
            </a:pPr>
            <a:r>
              <a:rPr lang="en-US" dirty="0">
                <a:solidFill>
                  <a:srgbClr val="202124"/>
                </a:solidFill>
                <a:latin typeface="arial" panose="020B0604020202020204" pitchFamily="34" charset="0"/>
              </a:rPr>
              <a:t>They</a:t>
            </a:r>
            <a:r>
              <a:rPr lang="en-US" b="0" i="0" dirty="0">
                <a:solidFill>
                  <a:srgbClr val="202124"/>
                </a:solidFill>
                <a:effectLst/>
                <a:latin typeface="arial" panose="020B0604020202020204" pitchFamily="34" charset="0"/>
              </a:rPr>
              <a:t> can say no without feeling guilty.</a:t>
            </a:r>
          </a:p>
          <a:p>
            <a:pPr algn="l">
              <a:buFont typeface="Arial" panose="020B0604020202020204" pitchFamily="34" charset="0"/>
              <a:buChar char="•"/>
            </a:pPr>
            <a:r>
              <a:rPr lang="en-US" dirty="0">
                <a:solidFill>
                  <a:srgbClr val="202124"/>
                </a:solidFill>
                <a:latin typeface="arial" panose="020B0604020202020204" pitchFamily="34" charset="0"/>
              </a:rPr>
              <a:t>They </a:t>
            </a:r>
            <a:r>
              <a:rPr lang="en-US" b="0" i="0" dirty="0">
                <a:solidFill>
                  <a:srgbClr val="202124"/>
                </a:solidFill>
                <a:effectLst/>
                <a:latin typeface="arial" panose="020B0604020202020204" pitchFamily="34" charset="0"/>
              </a:rPr>
              <a:t>can speak up for someone else.</a:t>
            </a:r>
          </a:p>
        </p:txBody>
      </p:sp>
      <p:sp>
        <p:nvSpPr>
          <p:cNvPr id="5" name="TextBox 4">
            <a:extLst>
              <a:ext uri="{FF2B5EF4-FFF2-40B4-BE49-F238E27FC236}">
                <a16:creationId xmlns:a16="http://schemas.microsoft.com/office/drawing/2014/main" id="{55AAAF33-345C-5AB6-5FEE-0914ABE00F7D}"/>
              </a:ext>
            </a:extLst>
          </p:cNvPr>
          <p:cNvSpPr txBox="1"/>
          <p:nvPr/>
        </p:nvSpPr>
        <p:spPr>
          <a:xfrm>
            <a:off x="838200" y="4366968"/>
            <a:ext cx="11049000" cy="1200329"/>
          </a:xfrm>
          <a:prstGeom prst="rect">
            <a:avLst/>
          </a:prstGeom>
          <a:noFill/>
        </p:spPr>
        <p:txBody>
          <a:bodyPr wrap="square">
            <a:spAutoFit/>
          </a:bodyPr>
          <a:lstStyle/>
          <a:p>
            <a:r>
              <a:rPr lang="en-US" b="1" dirty="0"/>
              <a:t>The 3 C's </a:t>
            </a:r>
            <a:r>
              <a:rPr lang="en-US" dirty="0"/>
              <a:t>Of </a:t>
            </a:r>
            <a:r>
              <a:rPr lang="hi-IN" b="0" i="0" dirty="0">
                <a:solidFill>
                  <a:srgbClr val="202124"/>
                </a:solidFill>
                <a:effectLst/>
                <a:latin typeface="arial" panose="020B0604020202020204" pitchFamily="34" charset="0"/>
              </a:rPr>
              <a:t>मुखरता</a:t>
            </a:r>
            <a:r>
              <a:rPr lang="en-IN" b="0" i="0" dirty="0">
                <a:solidFill>
                  <a:srgbClr val="202124"/>
                </a:solidFill>
                <a:effectLst/>
                <a:latin typeface="arial" panose="020B0604020202020204" pitchFamily="34" charset="0"/>
              </a:rPr>
              <a:t> </a:t>
            </a:r>
            <a:r>
              <a:rPr lang="en-US" dirty="0"/>
              <a:t>Assertive Communication are</a:t>
            </a:r>
          </a:p>
          <a:p>
            <a:r>
              <a:rPr lang="en-US" b="1" dirty="0"/>
              <a:t>Confidence </a:t>
            </a:r>
            <a:r>
              <a:rPr lang="en-US" dirty="0"/>
              <a:t>– you believe in your ability to handle a situation. </a:t>
            </a:r>
          </a:p>
          <a:p>
            <a:r>
              <a:rPr lang="en-US" b="1" dirty="0"/>
              <a:t>Clear </a:t>
            </a:r>
            <a:r>
              <a:rPr lang="en-US" dirty="0"/>
              <a:t>– the message you have is clear and easy to understand. </a:t>
            </a:r>
          </a:p>
          <a:p>
            <a:r>
              <a:rPr lang="en-US" b="1" dirty="0"/>
              <a:t>Controlled </a:t>
            </a:r>
            <a:r>
              <a:rPr lang="en-US" dirty="0"/>
              <a:t>– you deliver information in a calm and controlled manner.</a:t>
            </a:r>
            <a:endParaRPr lang="en-IN" dirty="0"/>
          </a:p>
        </p:txBody>
      </p:sp>
    </p:spTree>
    <p:extLst>
      <p:ext uri="{BB962C8B-B14F-4D97-AF65-F5344CB8AC3E}">
        <p14:creationId xmlns:p14="http://schemas.microsoft.com/office/powerpoint/2010/main" val="72770258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a:extLst>
              <a:ext uri="{FF2B5EF4-FFF2-40B4-BE49-F238E27FC236}">
                <a16:creationId xmlns:a16="http://schemas.microsoft.com/office/drawing/2014/main" id="{D14AD6F2-60DC-E767-6024-0A74CB82057B}"/>
              </a:ext>
            </a:extLst>
          </p:cNvPr>
          <p:cNvPicPr>
            <a:picLocks noGrp="1" noChangeAspect="1"/>
          </p:cNvPicPr>
          <p:nvPr>
            <p:ph idx="1"/>
          </p:nvPr>
        </p:nvPicPr>
        <p:blipFill>
          <a:blip r:embed="rId2"/>
          <a:stretch>
            <a:fillRect/>
          </a:stretch>
        </p:blipFill>
        <p:spPr>
          <a:xfrm>
            <a:off x="2936630" y="1059472"/>
            <a:ext cx="6318739" cy="4739055"/>
          </a:xfrm>
          <a:prstGeom prst="rect">
            <a:avLst/>
          </a:prstGeom>
        </p:spPr>
      </p:pic>
      <p:sp>
        <p:nvSpPr>
          <p:cNvPr id="5" name="TextBox 4">
            <a:extLst>
              <a:ext uri="{FF2B5EF4-FFF2-40B4-BE49-F238E27FC236}">
                <a16:creationId xmlns:a16="http://schemas.microsoft.com/office/drawing/2014/main" id="{371BE089-2CB3-FB10-88E1-FFDFC91F12D1}"/>
              </a:ext>
            </a:extLst>
          </p:cNvPr>
          <p:cNvSpPr txBox="1"/>
          <p:nvPr/>
        </p:nvSpPr>
        <p:spPr>
          <a:xfrm>
            <a:off x="1066799" y="474697"/>
            <a:ext cx="5802923" cy="584775"/>
          </a:xfrm>
          <a:prstGeom prst="rect">
            <a:avLst/>
          </a:prstGeom>
          <a:noFill/>
        </p:spPr>
        <p:txBody>
          <a:bodyPr wrap="square" rtlCol="0">
            <a:spAutoFit/>
          </a:bodyPr>
          <a:lstStyle/>
          <a:p>
            <a:r>
              <a:rPr lang="en-IN" sz="2800" dirty="0"/>
              <a:t>PRO SOCIAL BEHAVIOUR </a:t>
            </a:r>
            <a:r>
              <a:rPr lang="en-IN" sz="3200" b="1" dirty="0"/>
              <a:t>PSB</a:t>
            </a:r>
            <a:endParaRPr lang="en-IN" sz="2800" b="1" dirty="0"/>
          </a:p>
        </p:txBody>
      </p:sp>
    </p:spTree>
    <p:extLst>
      <p:ext uri="{BB962C8B-B14F-4D97-AF65-F5344CB8AC3E}">
        <p14:creationId xmlns:p14="http://schemas.microsoft.com/office/powerpoint/2010/main" val="308697415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06869DB4-E631-36B6-2C65-146FC334630C}"/>
              </a:ext>
            </a:extLst>
          </p:cNvPr>
          <p:cNvSpPr>
            <a:spLocks noGrp="1"/>
          </p:cNvSpPr>
          <p:nvPr>
            <p:ph idx="1"/>
          </p:nvPr>
        </p:nvSpPr>
        <p:spPr/>
        <p:txBody>
          <a:bodyPr/>
          <a:lstStyle/>
          <a:p>
            <a:pPr algn="l">
              <a:buFont typeface="Arial" panose="020B0604020202020204" pitchFamily="34" charset="0"/>
              <a:buChar char="•"/>
            </a:pPr>
            <a:r>
              <a:rPr lang="en-US" b="1" i="0" dirty="0">
                <a:solidFill>
                  <a:srgbClr val="121416"/>
                </a:solidFill>
                <a:effectLst/>
                <a:latin typeface="roboto" panose="02000000000000000000" pitchFamily="2" charset="0"/>
              </a:rPr>
              <a:t>Biological/Physical Determinants</a:t>
            </a:r>
            <a:r>
              <a:rPr lang="en-US" b="0" i="0" dirty="0">
                <a:solidFill>
                  <a:srgbClr val="121416"/>
                </a:solidFill>
                <a:effectLst/>
                <a:latin typeface="roboto" panose="02000000000000000000" pitchFamily="2" charset="0"/>
              </a:rPr>
              <a:t>: Hereditary and physical features</a:t>
            </a:r>
          </a:p>
          <a:p>
            <a:pPr algn="l">
              <a:buFont typeface="Arial" panose="020B0604020202020204" pitchFamily="34" charset="0"/>
              <a:buChar char="•"/>
            </a:pPr>
            <a:r>
              <a:rPr lang="en-US" b="1" i="0" dirty="0">
                <a:solidFill>
                  <a:srgbClr val="121416"/>
                </a:solidFill>
                <a:effectLst/>
                <a:latin typeface="roboto" panose="02000000000000000000" pitchFamily="2" charset="0"/>
              </a:rPr>
              <a:t>Social Determinants</a:t>
            </a:r>
            <a:r>
              <a:rPr lang="en-US" b="0" i="0" dirty="0">
                <a:solidFill>
                  <a:srgbClr val="121416"/>
                </a:solidFill>
                <a:effectLst/>
                <a:latin typeface="roboto" panose="02000000000000000000" pitchFamily="2" charset="0"/>
              </a:rPr>
              <a:t>: Sociological aspects related to the community and his/her role in the community</a:t>
            </a:r>
          </a:p>
          <a:p>
            <a:pPr algn="l">
              <a:buFont typeface="Arial" panose="020B0604020202020204" pitchFamily="34" charset="0"/>
              <a:buChar char="•"/>
            </a:pPr>
            <a:r>
              <a:rPr lang="en-US" b="1" i="0" dirty="0">
                <a:solidFill>
                  <a:srgbClr val="121416"/>
                </a:solidFill>
                <a:effectLst/>
                <a:latin typeface="roboto" panose="02000000000000000000" pitchFamily="2" charset="0"/>
              </a:rPr>
              <a:t>Psychological Determinants</a:t>
            </a:r>
            <a:r>
              <a:rPr lang="en-US" b="0" i="0" dirty="0">
                <a:solidFill>
                  <a:srgbClr val="121416"/>
                </a:solidFill>
                <a:effectLst/>
                <a:latin typeface="roboto" panose="02000000000000000000" pitchFamily="2" charset="0"/>
              </a:rPr>
              <a:t>: </a:t>
            </a:r>
            <a:r>
              <a:rPr lang="en-US" b="0" i="0" dirty="0" err="1">
                <a:solidFill>
                  <a:srgbClr val="121416"/>
                </a:solidFill>
                <a:effectLst/>
                <a:latin typeface="roboto" panose="02000000000000000000" pitchFamily="2" charset="0"/>
              </a:rPr>
              <a:t>Behaviour</a:t>
            </a:r>
            <a:r>
              <a:rPr lang="en-US" b="0" i="0" dirty="0">
                <a:solidFill>
                  <a:srgbClr val="121416"/>
                </a:solidFill>
                <a:effectLst/>
                <a:latin typeface="roboto" panose="02000000000000000000" pitchFamily="2" charset="0"/>
              </a:rPr>
              <a:t>, emotions, sentiments, thought patterns and complexes of an individual</a:t>
            </a:r>
          </a:p>
          <a:p>
            <a:pPr algn="l">
              <a:buFont typeface="Arial" panose="020B0604020202020204" pitchFamily="34" charset="0"/>
              <a:buChar char="•"/>
            </a:pPr>
            <a:r>
              <a:rPr lang="en-US" b="1" i="0" dirty="0">
                <a:solidFill>
                  <a:srgbClr val="121416"/>
                </a:solidFill>
                <a:effectLst/>
                <a:latin typeface="roboto" panose="02000000000000000000" pitchFamily="2" charset="0"/>
              </a:rPr>
              <a:t>Intellectual Determinants</a:t>
            </a:r>
            <a:r>
              <a:rPr lang="en-US" b="0" i="0" dirty="0">
                <a:solidFill>
                  <a:srgbClr val="121416"/>
                </a:solidFill>
                <a:effectLst/>
                <a:latin typeface="roboto" panose="02000000000000000000" pitchFamily="2" charset="0"/>
              </a:rPr>
              <a:t>: Values, </a:t>
            </a:r>
            <a:r>
              <a:rPr lang="en-US" b="0" i="0" dirty="0" err="1">
                <a:solidFill>
                  <a:srgbClr val="121416"/>
                </a:solidFill>
                <a:effectLst/>
                <a:latin typeface="roboto" panose="02000000000000000000" pitchFamily="2" charset="0"/>
              </a:rPr>
              <a:t>Humour</a:t>
            </a:r>
            <a:r>
              <a:rPr lang="en-US" b="0" i="0" dirty="0">
                <a:solidFill>
                  <a:srgbClr val="121416"/>
                </a:solidFill>
                <a:effectLst/>
                <a:latin typeface="roboto" panose="02000000000000000000" pitchFamily="2" charset="0"/>
              </a:rPr>
              <a:t>, Morality, etc.</a:t>
            </a:r>
          </a:p>
        </p:txBody>
      </p:sp>
    </p:spTree>
    <p:extLst>
      <p:ext uri="{BB962C8B-B14F-4D97-AF65-F5344CB8AC3E}">
        <p14:creationId xmlns:p14="http://schemas.microsoft.com/office/powerpoint/2010/main" val="165740085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a:extLst>
              <a:ext uri="{FF2B5EF4-FFF2-40B4-BE49-F238E27FC236}">
                <a16:creationId xmlns:a16="http://schemas.microsoft.com/office/drawing/2014/main" id="{C70E2691-783D-FE3A-DF84-D4EEACBBB24E}"/>
              </a:ext>
            </a:extLst>
          </p:cNvPr>
          <p:cNvPicPr>
            <a:picLocks noGrp="1" noChangeAspect="1"/>
          </p:cNvPicPr>
          <p:nvPr>
            <p:ph idx="1"/>
          </p:nvPr>
        </p:nvPicPr>
        <p:blipFill>
          <a:blip r:embed="rId2"/>
          <a:stretch>
            <a:fillRect/>
          </a:stretch>
        </p:blipFill>
        <p:spPr>
          <a:xfrm>
            <a:off x="3141837" y="481230"/>
            <a:ext cx="5908326" cy="5895539"/>
          </a:xfrm>
          <a:prstGeom prst="rect">
            <a:avLst/>
          </a:prstGeom>
        </p:spPr>
      </p:pic>
    </p:spTree>
    <p:extLst>
      <p:ext uri="{BB962C8B-B14F-4D97-AF65-F5344CB8AC3E}">
        <p14:creationId xmlns:p14="http://schemas.microsoft.com/office/powerpoint/2010/main" val="23882734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6840AF-A9E9-20DB-FFB7-080A1B5D4B59}"/>
              </a:ext>
            </a:extLst>
          </p:cNvPr>
          <p:cNvSpPr>
            <a:spLocks noGrp="1"/>
          </p:cNvSpPr>
          <p:nvPr>
            <p:ph type="title"/>
          </p:nvPr>
        </p:nvSpPr>
        <p:spPr/>
        <p:txBody>
          <a:bodyPr/>
          <a:lstStyle/>
          <a:p>
            <a:r>
              <a:rPr lang="en-IN" dirty="0"/>
              <a:t>Inter-Personal Relationship issues</a:t>
            </a:r>
          </a:p>
        </p:txBody>
      </p:sp>
      <p:sp>
        <p:nvSpPr>
          <p:cNvPr id="3" name="Content Placeholder 2">
            <a:extLst>
              <a:ext uri="{FF2B5EF4-FFF2-40B4-BE49-F238E27FC236}">
                <a16:creationId xmlns:a16="http://schemas.microsoft.com/office/drawing/2014/main" id="{B4863FE7-118B-1BCD-6288-1A0309B0004B}"/>
              </a:ext>
            </a:extLst>
          </p:cNvPr>
          <p:cNvSpPr>
            <a:spLocks noGrp="1"/>
          </p:cNvSpPr>
          <p:nvPr>
            <p:ph idx="1"/>
          </p:nvPr>
        </p:nvSpPr>
        <p:spPr/>
        <p:txBody>
          <a:bodyPr/>
          <a:lstStyle/>
          <a:p>
            <a:r>
              <a:rPr lang="en-US" dirty="0">
                <a:hlinkClick r:id="rId2" action="ppaction://hlinkfile"/>
              </a:rPr>
              <a:t>E:\Anand ICT Tools\Personality development lecture\study material</a:t>
            </a:r>
            <a:endParaRPr lang="en-IN" dirty="0"/>
          </a:p>
        </p:txBody>
      </p:sp>
    </p:spTree>
    <p:extLst>
      <p:ext uri="{BB962C8B-B14F-4D97-AF65-F5344CB8AC3E}">
        <p14:creationId xmlns:p14="http://schemas.microsoft.com/office/powerpoint/2010/main" val="26925153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a:extLst>
              <a:ext uri="{FF2B5EF4-FFF2-40B4-BE49-F238E27FC236}">
                <a16:creationId xmlns:a16="http://schemas.microsoft.com/office/drawing/2014/main" id="{E7D09FC3-041A-1C83-7B28-B8D64FE4B90B}"/>
              </a:ext>
            </a:extLst>
          </p:cNvPr>
          <p:cNvPicPr>
            <a:picLocks noGrp="1" noChangeAspect="1"/>
          </p:cNvPicPr>
          <p:nvPr>
            <p:ph idx="1"/>
          </p:nvPr>
        </p:nvPicPr>
        <p:blipFill>
          <a:blip r:embed="rId2"/>
          <a:stretch>
            <a:fillRect/>
          </a:stretch>
        </p:blipFill>
        <p:spPr>
          <a:xfrm>
            <a:off x="838965" y="2262555"/>
            <a:ext cx="7752262" cy="2564024"/>
          </a:xfrm>
        </p:spPr>
      </p:pic>
    </p:spTree>
    <p:extLst>
      <p:ext uri="{BB962C8B-B14F-4D97-AF65-F5344CB8AC3E}">
        <p14:creationId xmlns:p14="http://schemas.microsoft.com/office/powerpoint/2010/main" val="125971731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B30458-AA19-5E4A-5965-03456C939ABA}"/>
              </a:ext>
            </a:extLst>
          </p:cNvPr>
          <p:cNvSpPr>
            <a:spLocks noGrp="1"/>
          </p:cNvSpPr>
          <p:nvPr>
            <p:ph type="title"/>
          </p:nvPr>
        </p:nvSpPr>
        <p:spPr/>
        <p:txBody>
          <a:bodyPr/>
          <a:lstStyle/>
          <a:p>
            <a:r>
              <a:rPr lang="en-IN" dirty="0"/>
              <a:t>Intelligence Quotient </a:t>
            </a:r>
          </a:p>
        </p:txBody>
      </p:sp>
      <p:sp>
        <p:nvSpPr>
          <p:cNvPr id="3" name="Content Placeholder 2">
            <a:extLst>
              <a:ext uri="{FF2B5EF4-FFF2-40B4-BE49-F238E27FC236}">
                <a16:creationId xmlns:a16="http://schemas.microsoft.com/office/drawing/2014/main" id="{20646FA4-DB99-494B-C9C2-CB07F487BDF5}"/>
              </a:ext>
            </a:extLst>
          </p:cNvPr>
          <p:cNvSpPr>
            <a:spLocks noGrp="1"/>
          </p:cNvSpPr>
          <p:nvPr>
            <p:ph idx="1"/>
          </p:nvPr>
        </p:nvSpPr>
        <p:spPr/>
        <p:txBody>
          <a:bodyPr/>
          <a:lstStyle/>
          <a:p>
            <a:r>
              <a:rPr lang="en-IN" dirty="0"/>
              <a:t>IQ = </a:t>
            </a:r>
            <a:r>
              <a:rPr lang="en-IN" dirty="0" err="1"/>
              <a:t>WQ+EQ+SpQ</a:t>
            </a:r>
            <a:r>
              <a:rPr lang="en-IN" dirty="0"/>
              <a:t> = SQ</a:t>
            </a:r>
          </a:p>
          <a:p>
            <a:pPr lvl="1"/>
            <a:r>
              <a:rPr lang="en-IN" dirty="0"/>
              <a:t>SIQ – Social Intelligence Quotient</a:t>
            </a:r>
          </a:p>
          <a:p>
            <a:pPr lvl="1"/>
            <a:r>
              <a:rPr lang="en-IN" dirty="0"/>
              <a:t>EIQ – Emotional Intelligence Quotient </a:t>
            </a:r>
          </a:p>
          <a:p>
            <a:pPr lvl="1"/>
            <a:r>
              <a:rPr lang="en-IN" dirty="0" err="1"/>
              <a:t>SpIQ</a:t>
            </a:r>
            <a:r>
              <a:rPr lang="en-IN" dirty="0"/>
              <a:t> - Spiritual Intelligence Quotient</a:t>
            </a:r>
          </a:p>
          <a:p>
            <a:pPr lvl="1"/>
            <a:r>
              <a:rPr lang="en-IN" dirty="0"/>
              <a:t>SQ – Success Quotient</a:t>
            </a:r>
          </a:p>
        </p:txBody>
      </p:sp>
    </p:spTree>
    <p:extLst>
      <p:ext uri="{BB962C8B-B14F-4D97-AF65-F5344CB8AC3E}">
        <p14:creationId xmlns:p14="http://schemas.microsoft.com/office/powerpoint/2010/main" val="418856475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C7964AF-CDF5-AD04-E906-9CE7FCED0623}"/>
              </a:ext>
            </a:extLst>
          </p:cNvPr>
          <p:cNvSpPr>
            <a:spLocks noGrp="1"/>
          </p:cNvSpPr>
          <p:nvPr>
            <p:ph type="title"/>
          </p:nvPr>
        </p:nvSpPr>
        <p:spPr/>
        <p:txBody>
          <a:bodyPr/>
          <a:lstStyle/>
          <a:p>
            <a:r>
              <a:rPr lang="en-IN" dirty="0"/>
              <a:t>LIFE SKILLS</a:t>
            </a:r>
          </a:p>
        </p:txBody>
      </p:sp>
      <p:sp>
        <p:nvSpPr>
          <p:cNvPr id="3" name="Content Placeholder 2">
            <a:extLst>
              <a:ext uri="{FF2B5EF4-FFF2-40B4-BE49-F238E27FC236}">
                <a16:creationId xmlns:a16="http://schemas.microsoft.com/office/drawing/2014/main" id="{860A600A-E796-52E7-38A6-C36923F78E72}"/>
              </a:ext>
            </a:extLst>
          </p:cNvPr>
          <p:cNvSpPr>
            <a:spLocks noGrp="1"/>
          </p:cNvSpPr>
          <p:nvPr>
            <p:ph idx="1"/>
          </p:nvPr>
        </p:nvSpPr>
        <p:spPr/>
        <p:txBody>
          <a:bodyPr/>
          <a:lstStyle/>
          <a:p>
            <a:r>
              <a:rPr lang="en-US" dirty="0"/>
              <a:t>Life skills are defined as “a group of psychosocial competencies and interpersonal skills that help people make informed decisions, solve problems, think critically and creatively, communicate effectively, build healthy relationships, empathize with others, and cope with and manage their lives in a healthy and productive manner. Life skills may be directed toward personal actions or actions toward others, as well as toward actions to change the surrounding environment to make it conducive to health.” according to World Health Organization (WHO).</a:t>
            </a:r>
            <a:endParaRPr lang="en-IN" dirty="0"/>
          </a:p>
        </p:txBody>
      </p:sp>
    </p:spTree>
    <p:extLst>
      <p:ext uri="{BB962C8B-B14F-4D97-AF65-F5344CB8AC3E}">
        <p14:creationId xmlns:p14="http://schemas.microsoft.com/office/powerpoint/2010/main" val="103789718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4">
            <a:extLst>
              <a:ext uri="{FF2B5EF4-FFF2-40B4-BE49-F238E27FC236}">
                <a16:creationId xmlns:a16="http://schemas.microsoft.com/office/drawing/2014/main" id="{C33F2600-5FED-5352-4D49-B37479D9ECE4}"/>
              </a:ext>
            </a:extLst>
          </p:cNvPr>
          <p:cNvGraphicFramePr>
            <a:graphicFrameLocks noGrp="1"/>
          </p:cNvGraphicFramePr>
          <p:nvPr/>
        </p:nvGraphicFramePr>
        <p:xfrm>
          <a:off x="1570893" y="1863969"/>
          <a:ext cx="8972063" cy="4387920"/>
        </p:xfrm>
        <a:graphic>
          <a:graphicData uri="http://schemas.openxmlformats.org/drawingml/2006/table">
            <a:tbl>
              <a:tblPr firstRow="1" bandRow="1">
                <a:tableStyleId>{5C22544A-7EE6-4342-B048-85BDC9FD1C3A}</a:tableStyleId>
              </a:tblPr>
              <a:tblGrid>
                <a:gridCol w="406030">
                  <a:extLst>
                    <a:ext uri="{9D8B030D-6E8A-4147-A177-3AD203B41FA5}">
                      <a16:colId xmlns:a16="http://schemas.microsoft.com/office/drawing/2014/main" val="1384794403"/>
                    </a:ext>
                  </a:extLst>
                </a:gridCol>
                <a:gridCol w="2803624">
                  <a:extLst>
                    <a:ext uri="{9D8B030D-6E8A-4147-A177-3AD203B41FA5}">
                      <a16:colId xmlns:a16="http://schemas.microsoft.com/office/drawing/2014/main" val="3618976611"/>
                    </a:ext>
                  </a:extLst>
                </a:gridCol>
                <a:gridCol w="2796068">
                  <a:extLst>
                    <a:ext uri="{9D8B030D-6E8A-4147-A177-3AD203B41FA5}">
                      <a16:colId xmlns:a16="http://schemas.microsoft.com/office/drawing/2014/main" val="163504300"/>
                    </a:ext>
                  </a:extLst>
                </a:gridCol>
                <a:gridCol w="2966341">
                  <a:extLst>
                    <a:ext uri="{9D8B030D-6E8A-4147-A177-3AD203B41FA5}">
                      <a16:colId xmlns:a16="http://schemas.microsoft.com/office/drawing/2014/main" val="2917333738"/>
                    </a:ext>
                  </a:extLst>
                </a:gridCol>
              </a:tblGrid>
              <a:tr h="321917">
                <a:tc>
                  <a:txBody>
                    <a:bodyPr/>
                    <a:lstStyle/>
                    <a:p>
                      <a:endParaRPr lang="en-IN" dirty="0"/>
                    </a:p>
                  </a:txBody>
                  <a:tcPr/>
                </a:tc>
                <a:tc>
                  <a:txBody>
                    <a:bodyPr/>
                    <a:lstStyle/>
                    <a:p>
                      <a:r>
                        <a:rPr lang="en-US" dirty="0"/>
                        <a:t>Self-awareness </a:t>
                      </a:r>
                      <a:endParaRPr lang="en-IN" dirty="0"/>
                    </a:p>
                  </a:txBody>
                  <a:tcPr/>
                </a:tc>
                <a:tc>
                  <a:txBody>
                    <a:bodyPr/>
                    <a:lstStyle/>
                    <a:p>
                      <a:r>
                        <a:rPr lang="en-US" dirty="0"/>
                        <a:t>Interpersonal Skills </a:t>
                      </a:r>
                      <a:endParaRPr lang="en-IN" dirty="0"/>
                    </a:p>
                  </a:txBody>
                  <a:tcPr/>
                </a:tc>
                <a:tc>
                  <a:txBody>
                    <a:bodyPr/>
                    <a:lstStyle/>
                    <a:p>
                      <a:r>
                        <a:rPr lang="en-US" dirty="0"/>
                        <a:t>Thinking Skills</a:t>
                      </a:r>
                      <a:endParaRPr lang="en-IN" dirty="0"/>
                    </a:p>
                  </a:txBody>
                  <a:tcPr/>
                </a:tc>
                <a:extLst>
                  <a:ext uri="{0D108BD9-81ED-4DB2-BD59-A6C34878D82A}">
                    <a16:rowId xmlns:a16="http://schemas.microsoft.com/office/drawing/2014/main" val="931630955"/>
                  </a:ext>
                </a:extLst>
              </a:tr>
              <a:tr h="555638">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IN" dirty="0"/>
                    </a:p>
                  </a:txBody>
                  <a:tcPr/>
                </a:tc>
                <a:tc>
                  <a:txBody>
                    <a:bodyPr/>
                    <a:lstStyle/>
                    <a:p>
                      <a:r>
                        <a:rPr lang="en-US" dirty="0"/>
                        <a:t>Stress management</a:t>
                      </a:r>
                      <a:endParaRPr lang="en-IN" dirty="0"/>
                    </a:p>
                  </a:txBody>
                  <a:tcPr/>
                </a:tc>
                <a:tc>
                  <a:txBody>
                    <a:bodyPr/>
                    <a:lstStyle/>
                    <a:p>
                      <a:r>
                        <a:rPr lang="en-US" dirty="0"/>
                        <a:t>Empathy</a:t>
                      </a:r>
                      <a:endParaRPr lang="en-IN" dirty="0"/>
                    </a:p>
                  </a:txBody>
                  <a:tcPr/>
                </a:tc>
                <a:tc>
                  <a:txBody>
                    <a:bodyPr/>
                    <a:lstStyle/>
                    <a:p>
                      <a:r>
                        <a:rPr lang="en-US" dirty="0"/>
                        <a:t>Goal setting</a:t>
                      </a:r>
                      <a:endParaRPr lang="en-IN" dirty="0"/>
                    </a:p>
                  </a:txBody>
                  <a:tcPr/>
                </a:tc>
                <a:extLst>
                  <a:ext uri="{0D108BD9-81ED-4DB2-BD59-A6C34878D82A}">
                    <a16:rowId xmlns:a16="http://schemas.microsoft.com/office/drawing/2014/main" val="3161054501"/>
                  </a:ext>
                </a:extLst>
              </a:tr>
              <a:tr h="555638">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txBody>
                  <a:tcPr/>
                </a:tc>
                <a:tc>
                  <a:txBody>
                    <a:bodyPr/>
                    <a:lstStyle/>
                    <a:p>
                      <a:r>
                        <a:rPr lang="en-US" dirty="0"/>
                        <a:t>Emotional regulation</a:t>
                      </a:r>
                      <a:endParaRPr lang="en-IN" dirty="0"/>
                    </a:p>
                  </a:txBody>
                  <a:tcPr/>
                </a:tc>
                <a:tc>
                  <a:txBody>
                    <a:bodyPr/>
                    <a:lstStyle/>
                    <a:p>
                      <a:r>
                        <a:rPr lang="en-US" dirty="0"/>
                        <a:t>Listening skills</a:t>
                      </a:r>
                      <a:endParaRPr lang="en-IN" dirty="0"/>
                    </a:p>
                  </a:txBody>
                  <a:tcPr/>
                </a:tc>
                <a:tc>
                  <a:txBody>
                    <a:bodyPr/>
                    <a:lstStyle/>
                    <a:p>
                      <a:r>
                        <a:rPr lang="en-US" dirty="0"/>
                        <a:t>Decision making</a:t>
                      </a:r>
                      <a:endParaRPr lang="en-IN" dirty="0"/>
                    </a:p>
                  </a:txBody>
                  <a:tcPr/>
                </a:tc>
                <a:extLst>
                  <a:ext uri="{0D108BD9-81ED-4DB2-BD59-A6C34878D82A}">
                    <a16:rowId xmlns:a16="http://schemas.microsoft.com/office/drawing/2014/main" val="2124180005"/>
                  </a:ext>
                </a:extLst>
              </a:tr>
              <a:tr h="555638">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txBody>
                  <a:tcPr/>
                </a:tc>
                <a:tc>
                  <a:txBody>
                    <a:bodyPr/>
                    <a:lstStyle/>
                    <a:p>
                      <a:r>
                        <a:rPr lang="en-US" dirty="0"/>
                        <a:t>Positive thinking</a:t>
                      </a:r>
                      <a:endParaRPr lang="en-IN" dirty="0"/>
                    </a:p>
                  </a:txBody>
                  <a:tcPr/>
                </a:tc>
                <a:tc>
                  <a:txBody>
                    <a:bodyPr/>
                    <a:lstStyle/>
                    <a:p>
                      <a:r>
                        <a:rPr lang="en-US" dirty="0"/>
                        <a:t>Interpersonal effectiveness</a:t>
                      </a:r>
                      <a:endParaRPr lang="en-IN" dirty="0"/>
                    </a:p>
                  </a:txBody>
                  <a:tcPr/>
                </a:tc>
                <a:tc>
                  <a:txBody>
                    <a:bodyPr/>
                    <a:lstStyle/>
                    <a:p>
                      <a:r>
                        <a:rPr lang="en-US" dirty="0"/>
                        <a:t>Problem solving</a:t>
                      </a:r>
                      <a:endParaRPr lang="en-IN" dirty="0"/>
                    </a:p>
                  </a:txBody>
                  <a:tcPr/>
                </a:tc>
                <a:extLst>
                  <a:ext uri="{0D108BD9-81ED-4DB2-BD59-A6C34878D82A}">
                    <a16:rowId xmlns:a16="http://schemas.microsoft.com/office/drawing/2014/main" val="2743353708"/>
                  </a:ext>
                </a:extLst>
              </a:tr>
              <a:tr h="555638">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txBody>
                  <a:tcPr/>
                </a:tc>
                <a:tc>
                  <a:txBody>
                    <a:bodyPr/>
                    <a:lstStyle/>
                    <a:p>
                      <a:r>
                        <a:rPr lang="en-US" dirty="0"/>
                        <a:t>Self-esteem</a:t>
                      </a:r>
                      <a:endParaRPr lang="en-IN" dirty="0"/>
                    </a:p>
                  </a:txBody>
                  <a:tcPr/>
                </a:tc>
                <a:tc>
                  <a:txBody>
                    <a:bodyPr/>
                    <a:lstStyle/>
                    <a:p>
                      <a:r>
                        <a:rPr lang="en-US" dirty="0"/>
                        <a:t>Handling disputes</a:t>
                      </a:r>
                      <a:endParaRPr lang="en-IN" dirty="0"/>
                    </a:p>
                  </a:txBody>
                  <a:tcPr/>
                </a:tc>
                <a:tc>
                  <a:txBody>
                    <a:bodyPr/>
                    <a:lstStyle/>
                    <a:p>
                      <a:r>
                        <a:rPr lang="en-US" dirty="0"/>
                        <a:t>Critical and creative thinking</a:t>
                      </a:r>
                      <a:endParaRPr lang="en-IN" dirty="0"/>
                    </a:p>
                  </a:txBody>
                  <a:tcPr/>
                </a:tc>
                <a:extLst>
                  <a:ext uri="{0D108BD9-81ED-4DB2-BD59-A6C34878D82A}">
                    <a16:rowId xmlns:a16="http://schemas.microsoft.com/office/drawing/2014/main" val="1932218650"/>
                  </a:ext>
                </a:extLst>
              </a:tr>
              <a:tr h="793768">
                <a:tc>
                  <a:txBody>
                    <a:bodyPr/>
                    <a:lstStyle/>
                    <a:p>
                      <a:endParaRPr lang="en-IN"/>
                    </a:p>
                  </a:txBody>
                  <a:tcPr/>
                </a:tc>
                <a:tc>
                  <a:txBody>
                    <a:bodyPr/>
                    <a:lstStyle/>
                    <a:p>
                      <a:endParaRPr lang="en-IN"/>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Managing relation- ships</a:t>
                      </a:r>
                    </a:p>
                    <a:p>
                      <a:endParaRPr lang="en-IN" dirty="0"/>
                    </a:p>
                  </a:txBody>
                  <a:tcPr/>
                </a:tc>
                <a:tc>
                  <a:txBody>
                    <a:bodyPr/>
                    <a:lstStyle/>
                    <a:p>
                      <a:r>
                        <a:rPr lang="en-US" dirty="0"/>
                        <a:t>Executive function skills</a:t>
                      </a:r>
                      <a:endParaRPr lang="en-IN" dirty="0"/>
                    </a:p>
                  </a:txBody>
                  <a:tcPr/>
                </a:tc>
                <a:extLst>
                  <a:ext uri="{0D108BD9-81ED-4DB2-BD59-A6C34878D82A}">
                    <a16:rowId xmlns:a16="http://schemas.microsoft.com/office/drawing/2014/main" val="1891670254"/>
                  </a:ext>
                </a:extLst>
              </a:tr>
              <a:tr h="555638">
                <a:tc>
                  <a:txBody>
                    <a:bodyPr/>
                    <a:lstStyle/>
                    <a:p>
                      <a:endParaRPr lang="en-IN"/>
                    </a:p>
                  </a:txBody>
                  <a:tcPr/>
                </a:tc>
                <a:tc>
                  <a:txBody>
                    <a:bodyPr/>
                    <a:lstStyle/>
                    <a:p>
                      <a:endParaRPr lang="en-IN"/>
                    </a:p>
                  </a:txBody>
                  <a:tcPr/>
                </a:tc>
                <a:tc>
                  <a:txBody>
                    <a:bodyPr/>
                    <a:lstStyle/>
                    <a:p>
                      <a:r>
                        <a:rPr lang="en-US" dirty="0"/>
                        <a:t>Confident communication</a:t>
                      </a:r>
                      <a:endParaRPr lang="en-IN" dirty="0"/>
                    </a:p>
                  </a:txBody>
                  <a:tcPr/>
                </a:tc>
                <a:tc>
                  <a:txBody>
                    <a:bodyPr/>
                    <a:lstStyle/>
                    <a:p>
                      <a:r>
                        <a:rPr lang="en-US" dirty="0"/>
                        <a:t>Resilience (bouncing back from adversity)</a:t>
                      </a:r>
                      <a:endParaRPr lang="en-IN" dirty="0"/>
                    </a:p>
                  </a:txBody>
                  <a:tcPr/>
                </a:tc>
                <a:extLst>
                  <a:ext uri="{0D108BD9-81ED-4DB2-BD59-A6C34878D82A}">
                    <a16:rowId xmlns:a16="http://schemas.microsoft.com/office/drawing/2014/main" val="2284606464"/>
                  </a:ext>
                </a:extLst>
              </a:tr>
              <a:tr h="321917">
                <a:tc>
                  <a:txBody>
                    <a:bodyPr/>
                    <a:lstStyle/>
                    <a:p>
                      <a:endParaRPr lang="en-IN" dirty="0"/>
                    </a:p>
                  </a:txBody>
                  <a:tcPr/>
                </a:tc>
                <a:tc>
                  <a:txBody>
                    <a:bodyPr/>
                    <a:lstStyle/>
                    <a:p>
                      <a:endParaRPr lang="en-IN" dirty="0"/>
                    </a:p>
                  </a:txBody>
                  <a:tcPr/>
                </a:tc>
                <a:tc>
                  <a:txBody>
                    <a:bodyPr/>
                    <a:lstStyle/>
                    <a:p>
                      <a:endParaRPr lang="en-IN"/>
                    </a:p>
                  </a:txBody>
                  <a:tcPr/>
                </a:tc>
                <a:tc>
                  <a:txBody>
                    <a:bodyPr/>
                    <a:lstStyle/>
                    <a:p>
                      <a:endParaRPr lang="en-IN" dirty="0"/>
                    </a:p>
                  </a:txBody>
                  <a:tcPr/>
                </a:tc>
                <a:extLst>
                  <a:ext uri="{0D108BD9-81ED-4DB2-BD59-A6C34878D82A}">
                    <a16:rowId xmlns:a16="http://schemas.microsoft.com/office/drawing/2014/main" val="1506610826"/>
                  </a:ext>
                </a:extLst>
              </a:tr>
            </a:tbl>
          </a:graphicData>
        </a:graphic>
      </p:graphicFrame>
      <p:sp>
        <p:nvSpPr>
          <p:cNvPr id="7" name="TextBox 6">
            <a:extLst>
              <a:ext uri="{FF2B5EF4-FFF2-40B4-BE49-F238E27FC236}">
                <a16:creationId xmlns:a16="http://schemas.microsoft.com/office/drawing/2014/main" id="{A571CBC5-88D3-0CF3-92B3-D01FF1AEF496}"/>
              </a:ext>
            </a:extLst>
          </p:cNvPr>
          <p:cNvSpPr txBox="1"/>
          <p:nvPr/>
        </p:nvSpPr>
        <p:spPr>
          <a:xfrm>
            <a:off x="1617785" y="855785"/>
            <a:ext cx="8968153" cy="646331"/>
          </a:xfrm>
          <a:prstGeom prst="rect">
            <a:avLst/>
          </a:prstGeom>
          <a:noFill/>
        </p:spPr>
        <p:txBody>
          <a:bodyPr wrap="square" rtlCol="0">
            <a:spAutoFit/>
          </a:bodyPr>
          <a:lstStyle/>
          <a:p>
            <a:r>
              <a:rPr lang="en-IN" sz="3600" dirty="0"/>
              <a:t>How ?</a:t>
            </a:r>
          </a:p>
        </p:txBody>
      </p:sp>
    </p:spTree>
    <p:extLst>
      <p:ext uri="{BB962C8B-B14F-4D97-AF65-F5344CB8AC3E}">
        <p14:creationId xmlns:p14="http://schemas.microsoft.com/office/powerpoint/2010/main" val="52288311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00902F-44B0-27E4-F50E-D203BB4D9303}"/>
              </a:ext>
            </a:extLst>
          </p:cNvPr>
          <p:cNvSpPr>
            <a:spLocks noGrp="1"/>
          </p:cNvSpPr>
          <p:nvPr>
            <p:ph type="title"/>
          </p:nvPr>
        </p:nvSpPr>
        <p:spPr>
          <a:xfrm>
            <a:off x="838200" y="365126"/>
            <a:ext cx="10515600" cy="865798"/>
          </a:xfrm>
        </p:spPr>
        <p:txBody>
          <a:bodyPr/>
          <a:lstStyle/>
          <a:p>
            <a:r>
              <a:rPr lang="en-IN" dirty="0"/>
              <a:t>Why?</a:t>
            </a:r>
          </a:p>
        </p:txBody>
      </p:sp>
      <p:sp>
        <p:nvSpPr>
          <p:cNvPr id="3" name="Content Placeholder 2">
            <a:extLst>
              <a:ext uri="{FF2B5EF4-FFF2-40B4-BE49-F238E27FC236}">
                <a16:creationId xmlns:a16="http://schemas.microsoft.com/office/drawing/2014/main" id="{3B1E3D36-6986-44EB-3A66-1DAC8146CC8F}"/>
              </a:ext>
            </a:extLst>
          </p:cNvPr>
          <p:cNvSpPr>
            <a:spLocks noGrp="1"/>
          </p:cNvSpPr>
          <p:nvPr>
            <p:ph idx="1"/>
          </p:nvPr>
        </p:nvSpPr>
        <p:spPr>
          <a:xfrm>
            <a:off x="838200" y="1230924"/>
            <a:ext cx="10515600" cy="4946039"/>
          </a:xfrm>
        </p:spPr>
        <p:txBody>
          <a:bodyPr>
            <a:normAutofit/>
          </a:bodyPr>
          <a:lstStyle/>
          <a:p>
            <a:r>
              <a:rPr lang="en-US" dirty="0"/>
              <a:t>Self-awareness — knowing and living with oneself: This theme covers topics that foster the student’s relationship and understanding of themselves including their thoughts, feelings and behaviors. </a:t>
            </a:r>
          </a:p>
          <a:p>
            <a:r>
              <a:rPr lang="en-US" dirty="0"/>
              <a:t>Interpersonal Skills — knowing and living with others: The lessons in this theme explore how to establish healthy, respectful relation- ships; lessons highlight the use of non-violent communication, assertiveness and dispute resolution. </a:t>
            </a:r>
          </a:p>
          <a:p>
            <a:r>
              <a:rPr lang="en-US" dirty="0"/>
              <a:t>Thinking Skills — making effective decisions: The skills taught in this theme include concrete ways of thinking and executing tasks so that youth will make effective decisions, set relevant goals, and be informed consumers of information.</a:t>
            </a:r>
            <a:endParaRPr lang="en-IN" dirty="0"/>
          </a:p>
        </p:txBody>
      </p:sp>
    </p:spTree>
    <p:extLst>
      <p:ext uri="{BB962C8B-B14F-4D97-AF65-F5344CB8AC3E}">
        <p14:creationId xmlns:p14="http://schemas.microsoft.com/office/powerpoint/2010/main" val="373185817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1E032E-BACD-F72B-C31D-87BB95A60EC1}"/>
              </a:ext>
            </a:extLst>
          </p:cNvPr>
          <p:cNvSpPr>
            <a:spLocks noGrp="1"/>
          </p:cNvSpPr>
          <p:nvPr>
            <p:ph type="title"/>
          </p:nvPr>
        </p:nvSpPr>
        <p:spPr/>
        <p:txBody>
          <a:bodyPr/>
          <a:lstStyle/>
          <a:p>
            <a:r>
              <a:rPr lang="en-IN" dirty="0"/>
              <a:t>Learning Outcomes</a:t>
            </a:r>
          </a:p>
        </p:txBody>
      </p:sp>
      <p:sp>
        <p:nvSpPr>
          <p:cNvPr id="3" name="Content Placeholder 2">
            <a:extLst>
              <a:ext uri="{FF2B5EF4-FFF2-40B4-BE49-F238E27FC236}">
                <a16:creationId xmlns:a16="http://schemas.microsoft.com/office/drawing/2014/main" id="{2309A7F1-DCA5-37A3-29C3-8F52B946D88F}"/>
              </a:ext>
            </a:extLst>
          </p:cNvPr>
          <p:cNvSpPr>
            <a:spLocks noGrp="1"/>
          </p:cNvSpPr>
          <p:nvPr>
            <p:ph idx="1"/>
          </p:nvPr>
        </p:nvSpPr>
        <p:spPr/>
        <p:txBody>
          <a:bodyPr/>
          <a:lstStyle/>
          <a:p>
            <a:r>
              <a:rPr lang="en-IN" dirty="0"/>
              <a:t>Develop a clear understanding of Personality</a:t>
            </a:r>
          </a:p>
          <a:p>
            <a:r>
              <a:rPr lang="en-IN" dirty="0"/>
              <a:t>Understand Personality Dynamics</a:t>
            </a:r>
          </a:p>
          <a:p>
            <a:r>
              <a:rPr lang="en-IN" dirty="0"/>
              <a:t>Learned techniques to develop personality</a:t>
            </a:r>
          </a:p>
          <a:p>
            <a:r>
              <a:rPr lang="en-IN" dirty="0"/>
              <a:t>Develop resilience and assertiveness</a:t>
            </a:r>
          </a:p>
          <a:p>
            <a:r>
              <a:rPr lang="en-IN" dirty="0"/>
              <a:t>Learned Interview skills</a:t>
            </a:r>
          </a:p>
          <a:p>
            <a:r>
              <a:rPr lang="en-IN" dirty="0"/>
              <a:t>Learned the Life Skills to develop a pleasing and successful Personality</a:t>
            </a:r>
          </a:p>
        </p:txBody>
      </p:sp>
    </p:spTree>
    <p:extLst>
      <p:ext uri="{BB962C8B-B14F-4D97-AF65-F5344CB8AC3E}">
        <p14:creationId xmlns:p14="http://schemas.microsoft.com/office/powerpoint/2010/main" val="3210043521"/>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9FB87B-7B4F-DB94-155A-39879E78E795}"/>
              </a:ext>
            </a:extLst>
          </p:cNvPr>
          <p:cNvSpPr>
            <a:spLocks noGrp="1"/>
          </p:cNvSpPr>
          <p:nvPr>
            <p:ph type="title"/>
          </p:nvPr>
        </p:nvSpPr>
        <p:spPr/>
        <p:txBody>
          <a:bodyPr/>
          <a:lstStyle/>
          <a:p>
            <a:r>
              <a:rPr lang="en-IN" dirty="0" err="1"/>
              <a:t>Practicals</a:t>
            </a:r>
            <a:endParaRPr lang="en-IN" dirty="0"/>
          </a:p>
        </p:txBody>
      </p:sp>
      <p:sp>
        <p:nvSpPr>
          <p:cNvPr id="3" name="Content Placeholder 2">
            <a:extLst>
              <a:ext uri="{FF2B5EF4-FFF2-40B4-BE49-F238E27FC236}">
                <a16:creationId xmlns:a16="http://schemas.microsoft.com/office/drawing/2014/main" id="{C84A1989-B54F-D78C-59EC-032E693115AB}"/>
              </a:ext>
            </a:extLst>
          </p:cNvPr>
          <p:cNvSpPr>
            <a:spLocks noGrp="1"/>
          </p:cNvSpPr>
          <p:nvPr>
            <p:ph idx="1"/>
          </p:nvPr>
        </p:nvSpPr>
        <p:spPr/>
        <p:txBody>
          <a:bodyPr/>
          <a:lstStyle/>
          <a:p>
            <a:pPr marL="514350" indent="-514350">
              <a:buFont typeface="+mj-lt"/>
              <a:buAutoNum type="arabicPeriod"/>
            </a:pPr>
            <a:r>
              <a:rPr lang="en-IN" dirty="0"/>
              <a:t>Case  Study</a:t>
            </a:r>
          </a:p>
          <a:p>
            <a:pPr marL="514350" indent="-514350">
              <a:buFont typeface="+mj-lt"/>
              <a:buAutoNum type="arabicPeriod"/>
            </a:pPr>
            <a:r>
              <a:rPr lang="en-IN" dirty="0"/>
              <a:t>Aggression Management</a:t>
            </a:r>
          </a:p>
          <a:p>
            <a:pPr marL="514350" indent="-514350">
              <a:buFont typeface="+mj-lt"/>
              <a:buAutoNum type="arabicPeriod"/>
            </a:pPr>
            <a:r>
              <a:rPr lang="en-IN" dirty="0"/>
              <a:t>Reporting</a:t>
            </a:r>
          </a:p>
          <a:p>
            <a:pPr marL="514350" indent="-514350">
              <a:buFont typeface="+mj-lt"/>
              <a:buAutoNum type="arabicPeriod"/>
            </a:pPr>
            <a:r>
              <a:rPr lang="en-IN" dirty="0"/>
              <a:t>Interview of a successful personality.</a:t>
            </a:r>
          </a:p>
          <a:p>
            <a:pPr marL="514350" indent="-514350">
              <a:buFont typeface="+mj-lt"/>
              <a:buAutoNum type="arabicPeriod"/>
            </a:pPr>
            <a:r>
              <a:rPr lang="en-IN" dirty="0"/>
              <a:t>Self career perception</a:t>
            </a:r>
          </a:p>
          <a:p>
            <a:pPr marL="514350" indent="-514350">
              <a:buFont typeface="+mj-lt"/>
              <a:buAutoNum type="arabicPeriod"/>
            </a:pPr>
            <a:r>
              <a:rPr lang="en-IN" dirty="0"/>
              <a:t>Report writing on spiritual intelligence and PD</a:t>
            </a:r>
          </a:p>
        </p:txBody>
      </p:sp>
    </p:spTree>
    <p:extLst>
      <p:ext uri="{BB962C8B-B14F-4D97-AF65-F5344CB8AC3E}">
        <p14:creationId xmlns:p14="http://schemas.microsoft.com/office/powerpoint/2010/main" val="2874547558"/>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FE0A67-3233-303F-150E-BDDC403AA75C}"/>
              </a:ext>
            </a:extLst>
          </p:cNvPr>
          <p:cNvSpPr>
            <a:spLocks noGrp="1"/>
          </p:cNvSpPr>
          <p:nvPr>
            <p:ph type="title"/>
          </p:nvPr>
        </p:nvSpPr>
        <p:spPr/>
        <p:txBody>
          <a:bodyPr/>
          <a:lstStyle/>
          <a:p>
            <a:r>
              <a:rPr lang="en-IN" b="1" dirty="0"/>
              <a:t>Case  Study</a:t>
            </a:r>
          </a:p>
        </p:txBody>
      </p:sp>
      <p:sp>
        <p:nvSpPr>
          <p:cNvPr id="3" name="Content Placeholder 2">
            <a:extLst>
              <a:ext uri="{FF2B5EF4-FFF2-40B4-BE49-F238E27FC236}">
                <a16:creationId xmlns:a16="http://schemas.microsoft.com/office/drawing/2014/main" id="{5DD33498-E991-7203-62E3-83BA585737E0}"/>
              </a:ext>
            </a:extLst>
          </p:cNvPr>
          <p:cNvSpPr>
            <a:spLocks noGrp="1"/>
          </p:cNvSpPr>
          <p:nvPr>
            <p:ph idx="1"/>
          </p:nvPr>
        </p:nvSpPr>
        <p:spPr/>
        <p:txBody>
          <a:bodyPr/>
          <a:lstStyle/>
          <a:p>
            <a:r>
              <a:rPr lang="en-IN" sz="4800" b="1" dirty="0"/>
              <a:t>Geeta</a:t>
            </a:r>
          </a:p>
          <a:p>
            <a:pPr lvl="1"/>
            <a:r>
              <a:rPr lang="en-US" b="1" i="0" dirty="0">
                <a:solidFill>
                  <a:srgbClr val="121416"/>
                </a:solidFill>
                <a:effectLst/>
                <a:latin typeface="roboto" panose="02000000000000000000" pitchFamily="2" charset="0"/>
              </a:rPr>
              <a:t>SANJAY</a:t>
            </a:r>
          </a:p>
          <a:p>
            <a:pPr lvl="2"/>
            <a:r>
              <a:rPr lang="en-US" b="1" i="0" dirty="0">
                <a:solidFill>
                  <a:srgbClr val="121416"/>
                </a:solidFill>
                <a:effectLst/>
                <a:latin typeface="roboto" panose="02000000000000000000" pitchFamily="2" charset="0"/>
              </a:rPr>
              <a:t>Sanguine</a:t>
            </a:r>
            <a:r>
              <a:rPr lang="en-US" b="0" i="0" dirty="0">
                <a:solidFill>
                  <a:srgbClr val="121416"/>
                </a:solidFill>
                <a:effectLst/>
                <a:latin typeface="roboto" panose="02000000000000000000" pitchFamily="2" charset="0"/>
              </a:rPr>
              <a:t>: Highly talkative, social, extroverted and enthusiastic</a:t>
            </a:r>
          </a:p>
          <a:p>
            <a:pPr lvl="1"/>
            <a:r>
              <a:rPr lang="en-US" b="1" i="0" dirty="0">
                <a:solidFill>
                  <a:srgbClr val="121416"/>
                </a:solidFill>
                <a:effectLst/>
                <a:latin typeface="roboto" panose="02000000000000000000" pitchFamily="2" charset="0"/>
              </a:rPr>
              <a:t>DHRITRASHTRA</a:t>
            </a:r>
          </a:p>
          <a:p>
            <a:pPr lvl="2"/>
            <a:r>
              <a:rPr lang="en-US" b="1" i="0" dirty="0">
                <a:solidFill>
                  <a:srgbClr val="121416"/>
                </a:solidFill>
                <a:effectLst/>
                <a:latin typeface="roboto" panose="02000000000000000000" pitchFamily="2" charset="0"/>
              </a:rPr>
              <a:t>Phlegmatic</a:t>
            </a:r>
            <a:r>
              <a:rPr lang="en-US" b="0" i="0" dirty="0">
                <a:solidFill>
                  <a:srgbClr val="121416"/>
                </a:solidFill>
                <a:effectLst/>
                <a:latin typeface="roboto" panose="02000000000000000000" pitchFamily="2" charset="0"/>
              </a:rPr>
              <a:t>: Quiet, easy-going, and reserved</a:t>
            </a:r>
          </a:p>
          <a:p>
            <a:pPr lvl="1"/>
            <a:r>
              <a:rPr lang="en-US" b="1" dirty="0">
                <a:solidFill>
                  <a:srgbClr val="121416"/>
                </a:solidFill>
                <a:latin typeface="roboto" panose="02000000000000000000" pitchFamily="2" charset="0"/>
              </a:rPr>
              <a:t>KRISHNA</a:t>
            </a:r>
          </a:p>
          <a:p>
            <a:pPr lvl="2"/>
            <a:r>
              <a:rPr lang="en-US" b="1" i="0" dirty="0">
                <a:solidFill>
                  <a:srgbClr val="121416"/>
                </a:solidFill>
                <a:effectLst/>
                <a:latin typeface="roboto" panose="02000000000000000000" pitchFamily="2" charset="0"/>
              </a:rPr>
              <a:t>Melancholic</a:t>
            </a:r>
            <a:r>
              <a:rPr lang="en-US" b="0" i="0" dirty="0">
                <a:solidFill>
                  <a:srgbClr val="121416"/>
                </a:solidFill>
                <a:effectLst/>
                <a:latin typeface="roboto" panose="02000000000000000000" pitchFamily="2" charset="0"/>
              </a:rPr>
              <a:t>: Deep thinkers and analytical minds</a:t>
            </a:r>
          </a:p>
          <a:p>
            <a:pPr lvl="1"/>
            <a:r>
              <a:rPr lang="en-US" b="1" i="0" dirty="0">
                <a:solidFill>
                  <a:srgbClr val="121416"/>
                </a:solidFill>
                <a:effectLst/>
                <a:latin typeface="roboto" panose="02000000000000000000" pitchFamily="2" charset="0"/>
              </a:rPr>
              <a:t>ARJUN</a:t>
            </a:r>
          </a:p>
          <a:p>
            <a:pPr lvl="2"/>
            <a:r>
              <a:rPr lang="en-US" b="1" i="0" dirty="0">
                <a:solidFill>
                  <a:srgbClr val="121416"/>
                </a:solidFill>
                <a:effectLst/>
                <a:latin typeface="roboto" panose="02000000000000000000" pitchFamily="2" charset="0"/>
              </a:rPr>
              <a:t>Choleric</a:t>
            </a:r>
            <a:r>
              <a:rPr lang="en-US" b="0" i="0" dirty="0">
                <a:solidFill>
                  <a:srgbClr val="121416"/>
                </a:solidFill>
                <a:effectLst/>
                <a:latin typeface="roboto" panose="02000000000000000000" pitchFamily="2" charset="0"/>
              </a:rPr>
              <a:t>: More extroverted and ambitious</a:t>
            </a:r>
          </a:p>
          <a:p>
            <a:endParaRPr lang="en-IN" dirty="0"/>
          </a:p>
        </p:txBody>
      </p:sp>
    </p:spTree>
    <p:extLst>
      <p:ext uri="{BB962C8B-B14F-4D97-AF65-F5344CB8AC3E}">
        <p14:creationId xmlns:p14="http://schemas.microsoft.com/office/powerpoint/2010/main" val="150867845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7F7FF9-687D-55C6-8792-F263EC07B9EA}"/>
              </a:ext>
            </a:extLst>
          </p:cNvPr>
          <p:cNvSpPr>
            <a:spLocks noGrp="1"/>
          </p:cNvSpPr>
          <p:nvPr>
            <p:ph type="title"/>
          </p:nvPr>
        </p:nvSpPr>
        <p:spPr/>
        <p:txBody>
          <a:bodyPr/>
          <a:lstStyle/>
          <a:p>
            <a:r>
              <a:rPr lang="en-US" b="1" i="0" dirty="0">
                <a:solidFill>
                  <a:srgbClr val="002147"/>
                </a:solidFill>
                <a:effectLst/>
                <a:latin typeface="Roboto" panose="02000000000000000000" pitchFamily="2" charset="0"/>
              </a:rPr>
              <a:t>Types of Personality</a:t>
            </a:r>
            <a:br>
              <a:rPr lang="en-US" b="1" i="0" dirty="0">
                <a:solidFill>
                  <a:srgbClr val="002147"/>
                </a:solidFill>
                <a:effectLst/>
                <a:latin typeface="Roboto" panose="02000000000000000000" pitchFamily="2" charset="0"/>
              </a:rPr>
            </a:br>
            <a:endParaRPr lang="en-IN" dirty="0"/>
          </a:p>
        </p:txBody>
      </p:sp>
      <p:sp>
        <p:nvSpPr>
          <p:cNvPr id="3" name="Content Placeholder 2">
            <a:extLst>
              <a:ext uri="{FF2B5EF4-FFF2-40B4-BE49-F238E27FC236}">
                <a16:creationId xmlns:a16="http://schemas.microsoft.com/office/drawing/2014/main" id="{5602D6CD-19CD-47D8-FE97-1BA3017E8C32}"/>
              </a:ext>
            </a:extLst>
          </p:cNvPr>
          <p:cNvSpPr>
            <a:spLocks noGrp="1"/>
          </p:cNvSpPr>
          <p:nvPr>
            <p:ph idx="1"/>
          </p:nvPr>
        </p:nvSpPr>
        <p:spPr/>
        <p:txBody>
          <a:bodyPr/>
          <a:lstStyle/>
          <a:p>
            <a:pPr algn="l"/>
            <a:r>
              <a:rPr lang="en-US" b="0" i="0" dirty="0">
                <a:solidFill>
                  <a:srgbClr val="121416"/>
                </a:solidFill>
                <a:effectLst/>
                <a:latin typeface="roboto" panose="02000000000000000000" pitchFamily="2" charset="0"/>
              </a:rPr>
              <a:t>There are different types of personality as per several theories. The most popular theory of the types of personality is by Greeks which says there are four types of temperaments. Thus, the four types of personality are:</a:t>
            </a:r>
          </a:p>
          <a:p>
            <a:pPr algn="l">
              <a:buFont typeface="Arial" panose="020B0604020202020204" pitchFamily="34" charset="0"/>
              <a:buChar char="•"/>
            </a:pPr>
            <a:r>
              <a:rPr lang="en-US" b="1" i="0" dirty="0">
                <a:solidFill>
                  <a:srgbClr val="121416"/>
                </a:solidFill>
                <a:effectLst/>
                <a:latin typeface="roboto" panose="02000000000000000000" pitchFamily="2" charset="0"/>
              </a:rPr>
              <a:t>Sanguine</a:t>
            </a:r>
            <a:r>
              <a:rPr lang="en-US" b="0" i="0" dirty="0">
                <a:solidFill>
                  <a:srgbClr val="121416"/>
                </a:solidFill>
                <a:effectLst/>
                <a:latin typeface="roboto" panose="02000000000000000000" pitchFamily="2" charset="0"/>
              </a:rPr>
              <a:t>: Highly talkative, social, extroverted and enthusiastic</a:t>
            </a:r>
          </a:p>
          <a:p>
            <a:pPr algn="l">
              <a:buFont typeface="Arial" panose="020B0604020202020204" pitchFamily="34" charset="0"/>
              <a:buChar char="•"/>
            </a:pPr>
            <a:r>
              <a:rPr lang="en-US" b="1" i="0" dirty="0">
                <a:solidFill>
                  <a:srgbClr val="121416"/>
                </a:solidFill>
                <a:effectLst/>
                <a:latin typeface="roboto" panose="02000000000000000000" pitchFamily="2" charset="0"/>
              </a:rPr>
              <a:t>Phlegmatic</a:t>
            </a:r>
            <a:r>
              <a:rPr lang="en-US" b="0" i="0" dirty="0">
                <a:solidFill>
                  <a:srgbClr val="121416"/>
                </a:solidFill>
                <a:effectLst/>
                <a:latin typeface="roboto" panose="02000000000000000000" pitchFamily="2" charset="0"/>
              </a:rPr>
              <a:t>: Quiet, easy-going, and reserved</a:t>
            </a:r>
          </a:p>
          <a:p>
            <a:pPr algn="l">
              <a:buFont typeface="Arial" panose="020B0604020202020204" pitchFamily="34" charset="0"/>
              <a:buChar char="•"/>
            </a:pPr>
            <a:r>
              <a:rPr lang="en-US" b="1" i="0" dirty="0">
                <a:solidFill>
                  <a:srgbClr val="121416"/>
                </a:solidFill>
                <a:effectLst/>
                <a:latin typeface="roboto" panose="02000000000000000000" pitchFamily="2" charset="0"/>
              </a:rPr>
              <a:t>Melancholic</a:t>
            </a:r>
            <a:r>
              <a:rPr lang="en-US" b="0" i="0" dirty="0">
                <a:solidFill>
                  <a:srgbClr val="121416"/>
                </a:solidFill>
                <a:effectLst/>
                <a:latin typeface="roboto" panose="02000000000000000000" pitchFamily="2" charset="0"/>
              </a:rPr>
              <a:t>: Deep thinkers and analytical minds</a:t>
            </a:r>
          </a:p>
          <a:p>
            <a:pPr algn="l">
              <a:buFont typeface="Arial" panose="020B0604020202020204" pitchFamily="34" charset="0"/>
              <a:buChar char="•"/>
            </a:pPr>
            <a:r>
              <a:rPr lang="en-US" b="1" i="0" dirty="0">
                <a:solidFill>
                  <a:srgbClr val="121416"/>
                </a:solidFill>
                <a:effectLst/>
                <a:latin typeface="roboto" panose="02000000000000000000" pitchFamily="2" charset="0"/>
              </a:rPr>
              <a:t>Choleric</a:t>
            </a:r>
            <a:r>
              <a:rPr lang="en-US" b="0" i="0" dirty="0">
                <a:solidFill>
                  <a:srgbClr val="121416"/>
                </a:solidFill>
                <a:effectLst/>
                <a:latin typeface="roboto" panose="02000000000000000000" pitchFamily="2" charset="0"/>
              </a:rPr>
              <a:t>: More extroverted and ambitious</a:t>
            </a:r>
          </a:p>
          <a:p>
            <a:pPr marL="0" indent="0">
              <a:buNone/>
            </a:pPr>
            <a:endParaRPr lang="en-IN" dirty="0"/>
          </a:p>
        </p:txBody>
      </p:sp>
    </p:spTree>
    <p:extLst>
      <p:ext uri="{BB962C8B-B14F-4D97-AF65-F5344CB8AC3E}">
        <p14:creationId xmlns:p14="http://schemas.microsoft.com/office/powerpoint/2010/main" val="2269014209"/>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C8D7AF-413A-9C1E-39D5-8F6D3E8059F7}"/>
              </a:ext>
            </a:extLst>
          </p:cNvPr>
          <p:cNvSpPr>
            <a:spLocks noGrp="1"/>
          </p:cNvSpPr>
          <p:nvPr>
            <p:ph type="title"/>
          </p:nvPr>
        </p:nvSpPr>
        <p:spPr/>
        <p:txBody>
          <a:bodyPr/>
          <a:lstStyle/>
          <a:p>
            <a:r>
              <a:rPr lang="en-IN" dirty="0"/>
              <a:t>Aggression Management</a:t>
            </a:r>
          </a:p>
        </p:txBody>
      </p:sp>
      <p:sp>
        <p:nvSpPr>
          <p:cNvPr id="3" name="Content Placeholder 2">
            <a:extLst>
              <a:ext uri="{FF2B5EF4-FFF2-40B4-BE49-F238E27FC236}">
                <a16:creationId xmlns:a16="http://schemas.microsoft.com/office/drawing/2014/main" id="{5CBF51E6-739F-F333-0202-BCD10C673E29}"/>
              </a:ext>
            </a:extLst>
          </p:cNvPr>
          <p:cNvSpPr>
            <a:spLocks noGrp="1"/>
          </p:cNvSpPr>
          <p:nvPr>
            <p:ph idx="1"/>
          </p:nvPr>
        </p:nvSpPr>
        <p:spPr>
          <a:xfrm>
            <a:off x="838200" y="1473933"/>
            <a:ext cx="10515600" cy="4891698"/>
          </a:xfrm>
        </p:spPr>
        <p:txBody>
          <a:bodyPr/>
          <a:lstStyle/>
          <a:p>
            <a:r>
              <a:rPr lang="en-IN" dirty="0"/>
              <a:t>Elope/change the topic</a:t>
            </a:r>
          </a:p>
          <a:p>
            <a:r>
              <a:rPr lang="en-IN" dirty="0"/>
              <a:t>Calm down</a:t>
            </a:r>
          </a:p>
          <a:p>
            <a:pPr lvl="1"/>
            <a:r>
              <a:rPr lang="en-IN" dirty="0"/>
              <a:t>Calming techniques</a:t>
            </a:r>
          </a:p>
          <a:p>
            <a:pPr lvl="2"/>
            <a:r>
              <a:rPr lang="en-IN" dirty="0"/>
              <a:t>Deep breath</a:t>
            </a:r>
          </a:p>
          <a:p>
            <a:pPr lvl="2"/>
            <a:r>
              <a:rPr lang="en-IN" dirty="0"/>
              <a:t>Long walk</a:t>
            </a:r>
          </a:p>
          <a:p>
            <a:pPr lvl="2"/>
            <a:r>
              <a:rPr lang="en-IN" dirty="0"/>
              <a:t>Chant </a:t>
            </a:r>
          </a:p>
          <a:p>
            <a:pPr lvl="1"/>
            <a:r>
              <a:rPr lang="en-IN" dirty="0"/>
              <a:t>Time lapse/ Patience</a:t>
            </a:r>
          </a:p>
          <a:p>
            <a:r>
              <a:rPr lang="en-IN" dirty="0"/>
              <a:t>Identify the real cause </a:t>
            </a:r>
          </a:p>
          <a:p>
            <a:pPr lvl="1"/>
            <a:r>
              <a:rPr lang="en-IN" dirty="0"/>
              <a:t>Hunger/want</a:t>
            </a:r>
          </a:p>
          <a:p>
            <a:pPr lvl="1"/>
            <a:r>
              <a:rPr lang="en-IN" dirty="0"/>
              <a:t>Perception/ mindset</a:t>
            </a:r>
          </a:p>
          <a:p>
            <a:pPr lvl="1"/>
            <a:r>
              <a:rPr lang="en-IN" dirty="0"/>
              <a:t>Irritability due to medication etc.</a:t>
            </a:r>
          </a:p>
          <a:p>
            <a:pPr lvl="1"/>
            <a:endParaRPr lang="en-IN" dirty="0"/>
          </a:p>
          <a:p>
            <a:endParaRPr lang="en-IN" dirty="0"/>
          </a:p>
        </p:txBody>
      </p:sp>
    </p:spTree>
    <p:extLst>
      <p:ext uri="{BB962C8B-B14F-4D97-AF65-F5344CB8AC3E}">
        <p14:creationId xmlns:p14="http://schemas.microsoft.com/office/powerpoint/2010/main" val="1380013408"/>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3B7017-C044-4001-C23D-5A25DD87985F}"/>
              </a:ext>
            </a:extLst>
          </p:cNvPr>
          <p:cNvSpPr>
            <a:spLocks noGrp="1"/>
          </p:cNvSpPr>
          <p:nvPr>
            <p:ph type="title"/>
          </p:nvPr>
        </p:nvSpPr>
        <p:spPr/>
        <p:txBody>
          <a:bodyPr/>
          <a:lstStyle/>
          <a:p>
            <a:r>
              <a:rPr lang="en-US" dirty="0"/>
              <a:t>Cognitive–behavioral therapy (CBT)</a:t>
            </a:r>
            <a:endParaRPr lang="en-IN" dirty="0"/>
          </a:p>
        </p:txBody>
      </p:sp>
      <p:sp>
        <p:nvSpPr>
          <p:cNvPr id="3" name="Content Placeholder 2">
            <a:extLst>
              <a:ext uri="{FF2B5EF4-FFF2-40B4-BE49-F238E27FC236}">
                <a16:creationId xmlns:a16="http://schemas.microsoft.com/office/drawing/2014/main" id="{28C34301-CC15-0CB2-C6E6-367160114D95}"/>
              </a:ext>
            </a:extLst>
          </p:cNvPr>
          <p:cNvSpPr>
            <a:spLocks noGrp="1"/>
          </p:cNvSpPr>
          <p:nvPr>
            <p:ph idx="1"/>
          </p:nvPr>
        </p:nvSpPr>
        <p:spPr>
          <a:xfrm>
            <a:off x="838200" y="1380148"/>
            <a:ext cx="10515600" cy="5020652"/>
          </a:xfrm>
        </p:spPr>
        <p:txBody>
          <a:bodyPr>
            <a:normAutofit fontScale="77500" lnSpcReduction="20000"/>
          </a:bodyPr>
          <a:lstStyle/>
          <a:p>
            <a:pPr>
              <a:lnSpc>
                <a:spcPct val="120000"/>
              </a:lnSpc>
            </a:pPr>
            <a:r>
              <a:rPr lang="en-US" dirty="0"/>
              <a:t>Cognitive–behavioral therapy (CBT) has been found to be an effective, time-limited treatment for anger problems (Fernandez, </a:t>
            </a:r>
            <a:r>
              <a:rPr lang="en-US" dirty="0" err="1"/>
              <a:t>Malvaso</a:t>
            </a:r>
            <a:r>
              <a:rPr lang="en-US" dirty="0"/>
              <a:t>, Day, &amp; </a:t>
            </a:r>
            <a:r>
              <a:rPr lang="en-US" dirty="0" err="1"/>
              <a:t>Guharajan</a:t>
            </a:r>
            <a:r>
              <a:rPr lang="en-US" dirty="0"/>
              <a:t>, 2018; Henwood, Chou, &amp; Browne, 2015). </a:t>
            </a:r>
          </a:p>
          <a:p>
            <a:pPr>
              <a:lnSpc>
                <a:spcPct val="120000"/>
              </a:lnSpc>
            </a:pPr>
            <a:r>
              <a:rPr lang="en-US" dirty="0"/>
              <a:t>Four types of CBT interventions, theoretically unified by principles of social learning theory, are most often used when treating anger management problems: </a:t>
            </a:r>
          </a:p>
          <a:p>
            <a:pPr lvl="1">
              <a:lnSpc>
                <a:spcPct val="120000"/>
              </a:lnSpc>
            </a:pPr>
            <a:r>
              <a:rPr lang="en-US" dirty="0"/>
              <a:t>1 </a:t>
            </a:r>
            <a:r>
              <a:rPr lang="en-US" b="1" dirty="0"/>
              <a:t>Relaxation</a:t>
            </a:r>
            <a:r>
              <a:rPr lang="en-US" dirty="0"/>
              <a:t> training targets emotional and physiological components of anger. </a:t>
            </a:r>
          </a:p>
          <a:p>
            <a:pPr lvl="1">
              <a:lnSpc>
                <a:spcPct val="120000"/>
              </a:lnSpc>
            </a:pPr>
            <a:r>
              <a:rPr lang="en-US" dirty="0"/>
              <a:t>2 </a:t>
            </a:r>
            <a:r>
              <a:rPr lang="en-US" b="1" dirty="0"/>
              <a:t>Cognitive interventions </a:t>
            </a:r>
            <a:r>
              <a:rPr lang="en-US" dirty="0"/>
              <a:t>target cognitive processes such as building awareness of cues and triggers, hostile appraisals and attributions, maladaptive beliefs, and inflammatory thinking. Identify and use  “the trigger”. The term “trigger” is not meant to convey that anger is an automatic response that cannot be controlled. </a:t>
            </a:r>
          </a:p>
          <a:p>
            <a:pPr lvl="1">
              <a:lnSpc>
                <a:spcPct val="120000"/>
              </a:lnSpc>
            </a:pPr>
            <a:r>
              <a:rPr lang="en-US" dirty="0"/>
              <a:t>3 </a:t>
            </a:r>
            <a:r>
              <a:rPr lang="en-US" b="1" dirty="0"/>
              <a:t>Communication skills interventions </a:t>
            </a:r>
            <a:r>
              <a:rPr lang="en-US" dirty="0"/>
              <a:t>target strengthening assertiveness and conflict resolution skills. </a:t>
            </a:r>
          </a:p>
          <a:p>
            <a:pPr lvl="1">
              <a:lnSpc>
                <a:spcPct val="120000"/>
              </a:lnSpc>
            </a:pPr>
            <a:r>
              <a:rPr lang="en-US" dirty="0"/>
              <a:t>4 </a:t>
            </a:r>
            <a:r>
              <a:rPr lang="en-US" b="1" dirty="0"/>
              <a:t>Combined interventions </a:t>
            </a:r>
            <a:r>
              <a:rPr lang="en-US" dirty="0"/>
              <a:t>integrate two or more CBT interventions and target multiple response domains. </a:t>
            </a:r>
            <a:endParaRPr lang="en-IN" dirty="0"/>
          </a:p>
        </p:txBody>
      </p:sp>
    </p:spTree>
    <p:extLst>
      <p:ext uri="{BB962C8B-B14F-4D97-AF65-F5344CB8AC3E}">
        <p14:creationId xmlns:p14="http://schemas.microsoft.com/office/powerpoint/2010/main" val="3383796878"/>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D3F5DF7-F8E0-80FC-22FF-7B9B7E6FE77A}"/>
              </a:ext>
            </a:extLst>
          </p:cNvPr>
          <p:cNvSpPr>
            <a:spLocks noGrp="1"/>
          </p:cNvSpPr>
          <p:nvPr>
            <p:ph type="title"/>
          </p:nvPr>
        </p:nvSpPr>
        <p:spPr/>
        <p:txBody>
          <a:bodyPr/>
          <a:lstStyle/>
          <a:p>
            <a:r>
              <a:rPr lang="en-IN" dirty="0"/>
              <a:t>Reporting</a:t>
            </a:r>
          </a:p>
        </p:txBody>
      </p:sp>
      <p:sp>
        <p:nvSpPr>
          <p:cNvPr id="3" name="Content Placeholder 2">
            <a:extLst>
              <a:ext uri="{FF2B5EF4-FFF2-40B4-BE49-F238E27FC236}">
                <a16:creationId xmlns:a16="http://schemas.microsoft.com/office/drawing/2014/main" id="{8221901B-1829-4433-CFBF-D929705DF897}"/>
              </a:ext>
            </a:extLst>
          </p:cNvPr>
          <p:cNvSpPr>
            <a:spLocks noGrp="1"/>
          </p:cNvSpPr>
          <p:nvPr>
            <p:ph idx="1"/>
          </p:nvPr>
        </p:nvSpPr>
        <p:spPr/>
        <p:txBody>
          <a:bodyPr/>
          <a:lstStyle/>
          <a:p>
            <a:r>
              <a:rPr lang="en-IN" dirty="0"/>
              <a:t>View points</a:t>
            </a:r>
          </a:p>
          <a:p>
            <a:r>
              <a:rPr lang="en-IN" dirty="0"/>
              <a:t>Facts and figures</a:t>
            </a:r>
          </a:p>
          <a:p>
            <a:r>
              <a:rPr lang="en-IN" dirty="0"/>
              <a:t>Analysis</a:t>
            </a:r>
          </a:p>
          <a:p>
            <a:r>
              <a:rPr lang="en-IN" dirty="0"/>
              <a:t>Report</a:t>
            </a:r>
          </a:p>
        </p:txBody>
      </p:sp>
    </p:spTree>
    <p:extLst>
      <p:ext uri="{BB962C8B-B14F-4D97-AF65-F5344CB8AC3E}">
        <p14:creationId xmlns:p14="http://schemas.microsoft.com/office/powerpoint/2010/main" val="2950637748"/>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6F46CD-8EC6-E646-E7AF-2FF5740B714C}"/>
              </a:ext>
            </a:extLst>
          </p:cNvPr>
          <p:cNvSpPr>
            <a:spLocks noGrp="1"/>
          </p:cNvSpPr>
          <p:nvPr>
            <p:ph type="title"/>
          </p:nvPr>
        </p:nvSpPr>
        <p:spPr/>
        <p:txBody>
          <a:bodyPr/>
          <a:lstStyle/>
          <a:p>
            <a:r>
              <a:rPr lang="en-IN" dirty="0"/>
              <a:t>Interview of a successful personality</a:t>
            </a:r>
          </a:p>
        </p:txBody>
      </p:sp>
      <p:sp>
        <p:nvSpPr>
          <p:cNvPr id="3" name="Content Placeholder 2">
            <a:extLst>
              <a:ext uri="{FF2B5EF4-FFF2-40B4-BE49-F238E27FC236}">
                <a16:creationId xmlns:a16="http://schemas.microsoft.com/office/drawing/2014/main" id="{3D0AD173-286C-2032-F87A-96A399241C51}"/>
              </a:ext>
            </a:extLst>
          </p:cNvPr>
          <p:cNvSpPr>
            <a:spLocks noGrp="1"/>
          </p:cNvSpPr>
          <p:nvPr>
            <p:ph idx="1"/>
          </p:nvPr>
        </p:nvSpPr>
        <p:spPr/>
        <p:txBody>
          <a:bodyPr/>
          <a:lstStyle/>
          <a:p>
            <a:r>
              <a:rPr lang="en-IN" dirty="0"/>
              <a:t>Background </a:t>
            </a:r>
          </a:p>
          <a:p>
            <a:r>
              <a:rPr lang="en-IN" dirty="0"/>
              <a:t>Vision</a:t>
            </a:r>
          </a:p>
          <a:p>
            <a:r>
              <a:rPr lang="en-IN" dirty="0"/>
              <a:t>Mission </a:t>
            </a:r>
          </a:p>
          <a:p>
            <a:r>
              <a:rPr lang="en-IN" dirty="0"/>
              <a:t>Work ethics</a:t>
            </a:r>
          </a:p>
          <a:p>
            <a:r>
              <a:rPr lang="en-IN" dirty="0"/>
              <a:t>Social involvement</a:t>
            </a:r>
          </a:p>
          <a:p>
            <a:r>
              <a:rPr lang="en-IN" dirty="0"/>
              <a:t>Interests</a:t>
            </a:r>
          </a:p>
          <a:p>
            <a:r>
              <a:rPr lang="en-IN" dirty="0"/>
              <a:t>Spiritual involvement</a:t>
            </a:r>
          </a:p>
        </p:txBody>
      </p:sp>
    </p:spTree>
    <p:extLst>
      <p:ext uri="{BB962C8B-B14F-4D97-AF65-F5344CB8AC3E}">
        <p14:creationId xmlns:p14="http://schemas.microsoft.com/office/powerpoint/2010/main" val="484878327"/>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A5FE90-1895-0D27-80BD-8208303D7C16}"/>
              </a:ext>
            </a:extLst>
          </p:cNvPr>
          <p:cNvSpPr>
            <a:spLocks noGrp="1"/>
          </p:cNvSpPr>
          <p:nvPr>
            <p:ph type="title"/>
          </p:nvPr>
        </p:nvSpPr>
        <p:spPr/>
        <p:txBody>
          <a:bodyPr/>
          <a:lstStyle/>
          <a:p>
            <a:r>
              <a:rPr lang="en-IN" dirty="0"/>
              <a:t>Self career perception</a:t>
            </a:r>
          </a:p>
        </p:txBody>
      </p:sp>
      <p:sp>
        <p:nvSpPr>
          <p:cNvPr id="3" name="Content Placeholder 2">
            <a:extLst>
              <a:ext uri="{FF2B5EF4-FFF2-40B4-BE49-F238E27FC236}">
                <a16:creationId xmlns:a16="http://schemas.microsoft.com/office/drawing/2014/main" id="{305F4627-D9E1-F7E7-9966-F9D732E8CD3F}"/>
              </a:ext>
            </a:extLst>
          </p:cNvPr>
          <p:cNvSpPr>
            <a:spLocks noGrp="1"/>
          </p:cNvSpPr>
          <p:nvPr>
            <p:ph idx="1"/>
          </p:nvPr>
        </p:nvSpPr>
        <p:spPr/>
        <p:txBody>
          <a:bodyPr/>
          <a:lstStyle/>
          <a:p>
            <a:r>
              <a:rPr lang="en-IN" dirty="0"/>
              <a:t>Skills required for the chosen career</a:t>
            </a:r>
          </a:p>
          <a:p>
            <a:r>
              <a:rPr lang="en-IN" dirty="0"/>
              <a:t>Your Vision, Mission and Goals with respect to the chosen career</a:t>
            </a:r>
          </a:p>
          <a:p>
            <a:r>
              <a:rPr lang="en-IN" dirty="0"/>
              <a:t>Work ethics</a:t>
            </a:r>
          </a:p>
          <a:p>
            <a:r>
              <a:rPr lang="en-IN" dirty="0"/>
              <a:t>Perception of rewards/ achievement</a:t>
            </a:r>
          </a:p>
          <a:p>
            <a:r>
              <a:rPr lang="en-IN" dirty="0"/>
              <a:t>Success parameters</a:t>
            </a:r>
          </a:p>
          <a:p>
            <a:endParaRPr lang="en-IN" dirty="0"/>
          </a:p>
        </p:txBody>
      </p:sp>
    </p:spTree>
    <p:extLst>
      <p:ext uri="{BB962C8B-B14F-4D97-AF65-F5344CB8AC3E}">
        <p14:creationId xmlns:p14="http://schemas.microsoft.com/office/powerpoint/2010/main" val="72882129"/>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6A6447-85A1-92BE-C4E9-02BCB3AA8F62}"/>
              </a:ext>
            </a:extLst>
          </p:cNvPr>
          <p:cNvSpPr>
            <a:spLocks noGrp="1"/>
          </p:cNvSpPr>
          <p:nvPr>
            <p:ph type="title"/>
          </p:nvPr>
        </p:nvSpPr>
        <p:spPr/>
        <p:txBody>
          <a:bodyPr/>
          <a:lstStyle/>
          <a:p>
            <a:r>
              <a:rPr lang="en-IN" dirty="0"/>
              <a:t>Report writing on spiritual intelligence and PD</a:t>
            </a:r>
          </a:p>
        </p:txBody>
      </p:sp>
      <p:sp>
        <p:nvSpPr>
          <p:cNvPr id="3" name="Content Placeholder 2">
            <a:extLst>
              <a:ext uri="{FF2B5EF4-FFF2-40B4-BE49-F238E27FC236}">
                <a16:creationId xmlns:a16="http://schemas.microsoft.com/office/drawing/2014/main" id="{65F21918-E150-2D28-1773-743D8E6719B2}"/>
              </a:ext>
            </a:extLst>
          </p:cNvPr>
          <p:cNvSpPr>
            <a:spLocks noGrp="1"/>
          </p:cNvSpPr>
          <p:nvPr>
            <p:ph idx="1"/>
          </p:nvPr>
        </p:nvSpPr>
        <p:spPr/>
        <p:txBody>
          <a:bodyPr/>
          <a:lstStyle/>
          <a:p>
            <a:r>
              <a:rPr lang="en-IN" dirty="0"/>
              <a:t>Concept of spirituality</a:t>
            </a:r>
          </a:p>
          <a:p>
            <a:r>
              <a:rPr lang="en-IN" dirty="0"/>
              <a:t>How is spirituality related to PD?</a:t>
            </a:r>
          </a:p>
          <a:p>
            <a:r>
              <a:rPr lang="en-IN" dirty="0"/>
              <a:t>Meaning of Spiritual Intelligence</a:t>
            </a:r>
          </a:p>
          <a:p>
            <a:r>
              <a:rPr lang="en-IN" dirty="0"/>
              <a:t>Value addition and enhancement</a:t>
            </a:r>
          </a:p>
          <a:p>
            <a:r>
              <a:rPr lang="en-IN" dirty="0"/>
              <a:t>Work ethics and behavioural skills</a:t>
            </a:r>
          </a:p>
          <a:p>
            <a:r>
              <a:rPr lang="en-IN" dirty="0"/>
              <a:t>Acceptance of shortcomings and failures</a:t>
            </a:r>
          </a:p>
          <a:p>
            <a:r>
              <a:rPr lang="en-IN" dirty="0"/>
              <a:t>Improved attitude towards life and situation</a:t>
            </a:r>
          </a:p>
          <a:p>
            <a:r>
              <a:rPr lang="en-IN" dirty="0"/>
              <a:t>Work – </a:t>
            </a:r>
            <a:r>
              <a:rPr lang="en-IN"/>
              <a:t>life balance.</a:t>
            </a:r>
            <a:endParaRPr lang="en-IN" dirty="0"/>
          </a:p>
        </p:txBody>
      </p:sp>
    </p:spTree>
    <p:extLst>
      <p:ext uri="{BB962C8B-B14F-4D97-AF65-F5344CB8AC3E}">
        <p14:creationId xmlns:p14="http://schemas.microsoft.com/office/powerpoint/2010/main" val="124045709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8A153526-9E98-3D3A-5784-6D83038E8635}"/>
              </a:ext>
            </a:extLst>
          </p:cNvPr>
          <p:cNvPicPr>
            <a:picLocks noChangeAspect="1"/>
          </p:cNvPicPr>
          <p:nvPr/>
        </p:nvPicPr>
        <p:blipFill>
          <a:blip r:embed="rId2"/>
          <a:stretch>
            <a:fillRect/>
          </a:stretch>
        </p:blipFill>
        <p:spPr>
          <a:xfrm>
            <a:off x="3200400" y="0"/>
            <a:ext cx="5791200" cy="6858000"/>
          </a:xfrm>
          <a:prstGeom prst="rect">
            <a:avLst/>
          </a:prstGeom>
        </p:spPr>
      </p:pic>
    </p:spTree>
    <p:extLst>
      <p:ext uri="{BB962C8B-B14F-4D97-AF65-F5344CB8AC3E}">
        <p14:creationId xmlns:p14="http://schemas.microsoft.com/office/powerpoint/2010/main" val="106892016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96FAFE-D0DC-BFE9-FED1-3A2A4C17933B}"/>
              </a:ext>
            </a:extLst>
          </p:cNvPr>
          <p:cNvSpPr>
            <a:spLocks noGrp="1"/>
          </p:cNvSpPr>
          <p:nvPr>
            <p:ph type="title"/>
          </p:nvPr>
        </p:nvSpPr>
        <p:spPr/>
        <p:txBody>
          <a:bodyPr/>
          <a:lstStyle/>
          <a:p>
            <a:r>
              <a:rPr lang="en-US" b="1" i="0" dirty="0">
                <a:solidFill>
                  <a:srgbClr val="4A4B65"/>
                </a:solidFill>
                <a:effectLst/>
                <a:latin typeface="Inter"/>
              </a:rPr>
              <a:t>Nature Of Personality</a:t>
            </a:r>
            <a:br>
              <a:rPr lang="en-US" b="1" i="0" dirty="0">
                <a:solidFill>
                  <a:srgbClr val="4A4B65"/>
                </a:solidFill>
                <a:effectLst/>
                <a:latin typeface="Inter"/>
              </a:rPr>
            </a:br>
            <a:endParaRPr lang="en-IN" dirty="0"/>
          </a:p>
        </p:txBody>
      </p:sp>
      <p:sp>
        <p:nvSpPr>
          <p:cNvPr id="3" name="Content Placeholder 2">
            <a:extLst>
              <a:ext uri="{FF2B5EF4-FFF2-40B4-BE49-F238E27FC236}">
                <a16:creationId xmlns:a16="http://schemas.microsoft.com/office/drawing/2014/main" id="{2933889C-54C4-939F-5B12-104F22C6EB6F}"/>
              </a:ext>
            </a:extLst>
          </p:cNvPr>
          <p:cNvSpPr>
            <a:spLocks noGrp="1"/>
          </p:cNvSpPr>
          <p:nvPr>
            <p:ph idx="1"/>
          </p:nvPr>
        </p:nvSpPr>
        <p:spPr/>
        <p:txBody>
          <a:bodyPr>
            <a:normAutofit/>
          </a:bodyPr>
          <a:lstStyle/>
          <a:p>
            <a:pPr algn="l">
              <a:buFont typeface="+mj-lt"/>
              <a:buAutoNum type="arabicPeriod"/>
            </a:pPr>
            <a:r>
              <a:rPr lang="en-US" b="0" i="0" dirty="0">
                <a:solidFill>
                  <a:srgbClr val="4A4B65"/>
                </a:solidFill>
                <a:effectLst/>
                <a:latin typeface="Inter"/>
              </a:rPr>
              <a:t>The personality is something unique and specific.</a:t>
            </a:r>
          </a:p>
          <a:p>
            <a:pPr algn="l">
              <a:buFont typeface="+mj-lt"/>
              <a:buAutoNum type="arabicPeriod"/>
            </a:pPr>
            <a:r>
              <a:rPr lang="en-US" b="0" i="0" dirty="0">
                <a:solidFill>
                  <a:srgbClr val="4A4B65"/>
                </a:solidFill>
                <a:effectLst/>
                <a:latin typeface="Inter"/>
              </a:rPr>
              <a:t>Personality exhibits self consciousness as one of its main characteristics.</a:t>
            </a:r>
          </a:p>
          <a:p>
            <a:pPr algn="l">
              <a:buFont typeface="+mj-lt"/>
              <a:buAutoNum type="arabicPeriod"/>
            </a:pPr>
            <a:r>
              <a:rPr lang="en-US" b="0" i="0" dirty="0">
                <a:solidFill>
                  <a:srgbClr val="4A4B65"/>
                </a:solidFill>
                <a:effectLst/>
                <a:latin typeface="Inter"/>
              </a:rPr>
              <a:t>Personality includes everything about a person.</a:t>
            </a:r>
          </a:p>
          <a:p>
            <a:pPr algn="l">
              <a:buFont typeface="+mj-lt"/>
              <a:buAutoNum type="arabicPeriod"/>
            </a:pPr>
            <a:r>
              <a:rPr lang="en-US" b="0" i="0" dirty="0">
                <a:solidFill>
                  <a:srgbClr val="4A4B65"/>
                </a:solidFill>
                <a:effectLst/>
                <a:latin typeface="Inter"/>
              </a:rPr>
              <a:t>Personality is not static, it is dynamic and ever in process of change and modification.</a:t>
            </a:r>
          </a:p>
          <a:p>
            <a:pPr algn="l">
              <a:buFont typeface="+mj-lt"/>
              <a:buAutoNum type="arabicPeriod"/>
            </a:pPr>
            <a:r>
              <a:rPr lang="en-US" b="0" i="0" dirty="0">
                <a:solidFill>
                  <a:srgbClr val="4A4B65"/>
                </a:solidFill>
                <a:effectLst/>
                <a:latin typeface="Inter"/>
              </a:rPr>
              <a:t>Every personality is the product of heredity and environment.</a:t>
            </a:r>
          </a:p>
          <a:p>
            <a:pPr algn="l">
              <a:buFont typeface="+mj-lt"/>
              <a:buAutoNum type="arabicPeriod"/>
            </a:pPr>
            <a:r>
              <a:rPr lang="en-US" b="0" i="0" dirty="0">
                <a:solidFill>
                  <a:srgbClr val="4A4B65"/>
                </a:solidFill>
                <a:effectLst/>
                <a:latin typeface="Inter"/>
              </a:rPr>
              <a:t>Personality should be viewed as different from the ego or the individual self.</a:t>
            </a:r>
          </a:p>
          <a:p>
            <a:endParaRPr lang="en-IN" dirty="0"/>
          </a:p>
        </p:txBody>
      </p:sp>
    </p:spTree>
    <p:extLst>
      <p:ext uri="{BB962C8B-B14F-4D97-AF65-F5344CB8AC3E}">
        <p14:creationId xmlns:p14="http://schemas.microsoft.com/office/powerpoint/2010/main" val="386565399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a:extLst>
              <a:ext uri="{FF2B5EF4-FFF2-40B4-BE49-F238E27FC236}">
                <a16:creationId xmlns:a16="http://schemas.microsoft.com/office/drawing/2014/main" id="{EB13F7E2-B0F9-1F4B-AD42-0AA617FAAEB8}"/>
              </a:ext>
            </a:extLst>
          </p:cNvPr>
          <p:cNvPicPr>
            <a:picLocks noGrp="1" noChangeAspect="1"/>
          </p:cNvPicPr>
          <p:nvPr>
            <p:ph idx="1"/>
          </p:nvPr>
        </p:nvPicPr>
        <p:blipFill>
          <a:blip r:embed="rId2"/>
          <a:stretch>
            <a:fillRect/>
          </a:stretch>
        </p:blipFill>
        <p:spPr>
          <a:xfrm>
            <a:off x="1711706" y="506137"/>
            <a:ext cx="8768588" cy="5845725"/>
          </a:xfrm>
          <a:prstGeom prst="rect">
            <a:avLst/>
          </a:prstGeom>
        </p:spPr>
      </p:pic>
    </p:spTree>
    <p:extLst>
      <p:ext uri="{BB962C8B-B14F-4D97-AF65-F5344CB8AC3E}">
        <p14:creationId xmlns:p14="http://schemas.microsoft.com/office/powerpoint/2010/main" val="125558003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904C28ED-C6C5-B0C9-3AF5-7BDE6B3AC140}"/>
              </a:ext>
            </a:extLst>
          </p:cNvPr>
          <p:cNvPicPr>
            <a:picLocks noChangeAspect="1"/>
          </p:cNvPicPr>
          <p:nvPr/>
        </p:nvPicPr>
        <p:blipFill>
          <a:blip r:embed="rId2"/>
          <a:stretch>
            <a:fillRect/>
          </a:stretch>
        </p:blipFill>
        <p:spPr>
          <a:xfrm>
            <a:off x="2306738" y="0"/>
            <a:ext cx="7578524" cy="6858000"/>
          </a:xfrm>
          <a:prstGeom prst="rect">
            <a:avLst/>
          </a:prstGeom>
        </p:spPr>
      </p:pic>
    </p:spTree>
    <p:extLst>
      <p:ext uri="{BB962C8B-B14F-4D97-AF65-F5344CB8AC3E}">
        <p14:creationId xmlns:p14="http://schemas.microsoft.com/office/powerpoint/2010/main" val="251520566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a:extLst>
              <a:ext uri="{FF2B5EF4-FFF2-40B4-BE49-F238E27FC236}">
                <a16:creationId xmlns:a16="http://schemas.microsoft.com/office/drawing/2014/main" id="{9576017D-D881-DD8C-4D3A-B4C62F99969B}"/>
              </a:ext>
            </a:extLst>
          </p:cNvPr>
          <p:cNvPicPr>
            <a:picLocks noGrp="1" noChangeAspect="1"/>
          </p:cNvPicPr>
          <p:nvPr>
            <p:ph idx="1"/>
          </p:nvPr>
        </p:nvPicPr>
        <p:blipFill>
          <a:blip r:embed="rId2"/>
          <a:stretch>
            <a:fillRect/>
          </a:stretch>
        </p:blipFill>
        <p:spPr>
          <a:xfrm>
            <a:off x="2463414" y="424596"/>
            <a:ext cx="6540929" cy="5919055"/>
          </a:xfrm>
          <a:prstGeom prst="rect">
            <a:avLst/>
          </a:prstGeom>
        </p:spPr>
      </p:pic>
    </p:spTree>
    <p:extLst>
      <p:ext uri="{BB962C8B-B14F-4D97-AF65-F5344CB8AC3E}">
        <p14:creationId xmlns:p14="http://schemas.microsoft.com/office/powerpoint/2010/main" val="1194925555"/>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1916</Words>
  <Application>Microsoft Office PowerPoint</Application>
  <PresentationFormat>Widescreen</PresentationFormat>
  <Paragraphs>173</Paragraphs>
  <Slides>45</Slides>
  <Notes>0</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45</vt:i4>
      </vt:variant>
    </vt:vector>
  </HeadingPairs>
  <TitlesOfParts>
    <vt:vector size="55" baseType="lpstr">
      <vt:lpstr>Arial</vt:lpstr>
      <vt:lpstr>Arial</vt:lpstr>
      <vt:lpstr>Calibri</vt:lpstr>
      <vt:lpstr>Calibri Light</vt:lpstr>
      <vt:lpstr>inherit</vt:lpstr>
      <vt:lpstr>Inter</vt:lpstr>
      <vt:lpstr>Roboto</vt:lpstr>
      <vt:lpstr>Roboto</vt:lpstr>
      <vt:lpstr>roboto slab</vt:lpstr>
      <vt:lpstr>Office Theme</vt:lpstr>
      <vt:lpstr>Year II</vt:lpstr>
      <vt:lpstr>Nature and Determinants</vt:lpstr>
      <vt:lpstr>PowerPoint Presentation</vt:lpstr>
      <vt:lpstr>Types of Personality </vt:lpstr>
      <vt:lpstr>PowerPoint Presentation</vt:lpstr>
      <vt:lpstr>Nature Of Personality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Jung’s Typology </vt:lpstr>
      <vt:lpstr>Sheldon’s Typology </vt:lpstr>
      <vt:lpstr>Kretschmer’s Typology </vt:lpstr>
      <vt:lpstr>McCrae and Costa’s Five Factor (Big-Five) Theory </vt:lpstr>
      <vt:lpstr>PowerPoint Presentation</vt:lpstr>
      <vt:lpstr>PowerPoint Presentation</vt:lpstr>
      <vt:lpstr>PowerPoint Presentation</vt:lpstr>
      <vt:lpstr>प्रतिरोधक्षमता   प्रतिस्थितित्व </vt:lpstr>
      <vt:lpstr>PowerPoint Presentation</vt:lpstr>
      <vt:lpstr>PowerPoint Presentation</vt:lpstr>
      <vt:lpstr>PowerPoint Presentation</vt:lpstr>
      <vt:lpstr>PowerPoint Presentation</vt:lpstr>
      <vt:lpstr>PowerPoint Presentation</vt:lpstr>
      <vt:lpstr>Factors affecting assertiveness</vt:lpstr>
      <vt:lpstr>5 characteristics of assertive people</vt:lpstr>
      <vt:lpstr>PowerPoint Presentation</vt:lpstr>
      <vt:lpstr>PowerPoint Presentation</vt:lpstr>
      <vt:lpstr>Inter-Personal Relationship issues</vt:lpstr>
      <vt:lpstr>PowerPoint Presentation</vt:lpstr>
      <vt:lpstr>Intelligence Quotient </vt:lpstr>
      <vt:lpstr>LIFE SKILLS</vt:lpstr>
      <vt:lpstr>PowerPoint Presentation</vt:lpstr>
      <vt:lpstr>Why?</vt:lpstr>
      <vt:lpstr>Learning Outcomes</vt:lpstr>
      <vt:lpstr>Practicals</vt:lpstr>
      <vt:lpstr>Case  Study</vt:lpstr>
      <vt:lpstr>Aggression Management</vt:lpstr>
      <vt:lpstr>Cognitive–behavioral therapy (CBT)</vt:lpstr>
      <vt:lpstr>Reporting</vt:lpstr>
      <vt:lpstr>Interview of a successful personality</vt:lpstr>
      <vt:lpstr>Self career perception</vt:lpstr>
      <vt:lpstr>Report writing on spiritual intelligence and PD</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Year II</dc:title>
  <dc:creator>Anand N</dc:creator>
  <cp:lastModifiedBy> Anand N</cp:lastModifiedBy>
  <cp:revision>1</cp:revision>
  <dcterms:created xsi:type="dcterms:W3CDTF">2024-03-14T09:48:52Z</dcterms:created>
  <dcterms:modified xsi:type="dcterms:W3CDTF">2024-03-14T09:49:42Z</dcterms:modified>
</cp:coreProperties>
</file>