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03" r:id="rId3"/>
    <p:sldId id="306" r:id="rId4"/>
    <p:sldId id="307" r:id="rId5"/>
    <p:sldId id="308" r:id="rId6"/>
    <p:sldId id="312" r:id="rId7"/>
    <p:sldId id="313" r:id="rId8"/>
    <p:sldId id="314" r:id="rId9"/>
    <p:sldId id="315" r:id="rId10"/>
    <p:sldId id="316" r:id="rId11"/>
    <p:sldId id="317" r:id="rId12"/>
    <p:sldId id="318" r:id="rId13"/>
    <p:sldId id="319" r:id="rId14"/>
    <p:sldId id="309" r:id="rId15"/>
    <p:sldId id="332" r:id="rId16"/>
    <p:sldId id="333" r:id="rId17"/>
    <p:sldId id="334" r:id="rId18"/>
    <p:sldId id="30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6" d="100"/>
          <a:sy n="86" d="100"/>
        </p:scale>
        <p:origin x="7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5516A-6E36-B881-E997-AF47304266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965F04AD-F993-C1F1-8968-0681DFF2E8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8972322D-EF87-744C-E1AE-40EF21AE155B}"/>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5" name="Footer Placeholder 4">
            <a:extLst>
              <a:ext uri="{FF2B5EF4-FFF2-40B4-BE49-F238E27FC236}">
                <a16:creationId xmlns:a16="http://schemas.microsoft.com/office/drawing/2014/main" id="{D4F1B429-DDB5-5658-E9FD-CC6D8442EA0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1A9A529-59F2-DC86-380B-1CF2E4BEAA9A}"/>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529871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8881F-D8E8-A228-D343-E114A8C5030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6281CE8D-8BA5-A441-B902-3D0C3995EE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F1FDE96-5FCC-7166-0C84-F818B65C40CE}"/>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5" name="Footer Placeholder 4">
            <a:extLst>
              <a:ext uri="{FF2B5EF4-FFF2-40B4-BE49-F238E27FC236}">
                <a16:creationId xmlns:a16="http://schemas.microsoft.com/office/drawing/2014/main" id="{8BD3ABFE-FEC1-A88F-3451-B4E4A378928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D8F69FE-C085-CC54-BD86-25F56B756DDB}"/>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4266916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C43A8F-189B-9856-A57F-A7D8AF548A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B06D52-1682-1673-CDB3-53F63414EE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9D57FBE-9D3B-0545-1838-9B6C63749C46}"/>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5" name="Footer Placeholder 4">
            <a:extLst>
              <a:ext uri="{FF2B5EF4-FFF2-40B4-BE49-F238E27FC236}">
                <a16:creationId xmlns:a16="http://schemas.microsoft.com/office/drawing/2014/main" id="{87E19B9A-BC18-5D08-DF56-450C4F8AF86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24DAD68-2203-1BA0-CB96-14F768CF9E78}"/>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2259584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BD727-9EDA-97F3-2EA1-1BB28616DDC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B47F5DB2-0A2B-97A9-3AD2-22AF341597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D7217A3-4550-9C9A-2C78-16D4C29DACFD}"/>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5" name="Footer Placeholder 4">
            <a:extLst>
              <a:ext uri="{FF2B5EF4-FFF2-40B4-BE49-F238E27FC236}">
                <a16:creationId xmlns:a16="http://schemas.microsoft.com/office/drawing/2014/main" id="{5C1757DD-2180-259A-A71C-8A87BA5B66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23243BB-7A55-2BEF-A805-DDCD6C012417}"/>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3078910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98BC7-08E7-3B3F-C37B-0AD52DA2E3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BA27096-54EB-1331-3750-B086C4FF4F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5B5DB4-2514-FD1A-4759-A55C629802FD}"/>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5" name="Footer Placeholder 4">
            <a:extLst>
              <a:ext uri="{FF2B5EF4-FFF2-40B4-BE49-F238E27FC236}">
                <a16:creationId xmlns:a16="http://schemas.microsoft.com/office/drawing/2014/main" id="{916A98A2-7AD2-FC7A-F185-35E74368F31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8FB7E29-8328-1375-49BB-3E7638E3EA2E}"/>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2903156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0622B-5B0E-DE77-AF40-C1CA116FD20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B42B9123-D635-80B6-9AFF-45915C30A1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70EA17A5-6EF7-75F2-1588-EF11506DFB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A24E6BF-3B32-5392-52F6-D2153CAF2AD3}"/>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6" name="Footer Placeholder 5">
            <a:extLst>
              <a:ext uri="{FF2B5EF4-FFF2-40B4-BE49-F238E27FC236}">
                <a16:creationId xmlns:a16="http://schemas.microsoft.com/office/drawing/2014/main" id="{2E3E7C23-CDFA-FB23-1B7F-30ACBF931B8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88D4046-1A5B-C357-95D7-FBDDB255C8D3}"/>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2650262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5CFF9-1893-EA13-168D-F434B7E13F4E}"/>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4A6ECDD-D97E-313D-C04E-57CB1AF64D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5CF16A-640D-DC46-C47C-B8EDBB2C8D3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5FB0F94E-A37C-1D9E-D3DD-64F441E35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C2685D-460D-95BD-F67F-AAC05A958E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661A3F7-3132-7A14-01F4-FC57C81D7609}"/>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8" name="Footer Placeholder 7">
            <a:extLst>
              <a:ext uri="{FF2B5EF4-FFF2-40B4-BE49-F238E27FC236}">
                <a16:creationId xmlns:a16="http://schemas.microsoft.com/office/drawing/2014/main" id="{F5FBE194-E7AC-CC78-0BE1-3360B70C58C8}"/>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08C46229-9625-5446-9742-01D01DD1DD7B}"/>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895075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63F30-A6C2-9218-F739-DBC4D029381C}"/>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E83B545-1F2B-079D-D416-BBD9BDDC4AEE}"/>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4" name="Footer Placeholder 3">
            <a:extLst>
              <a:ext uri="{FF2B5EF4-FFF2-40B4-BE49-F238E27FC236}">
                <a16:creationId xmlns:a16="http://schemas.microsoft.com/office/drawing/2014/main" id="{190A74AB-CE5C-326C-1479-8006609D2FE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36CA29B1-1B9D-ABD2-C16C-5D49CA7CC97C}"/>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2120806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CFD09C-1D5B-9EA0-382E-410E80C20DC5}"/>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3" name="Footer Placeholder 2">
            <a:extLst>
              <a:ext uri="{FF2B5EF4-FFF2-40B4-BE49-F238E27FC236}">
                <a16:creationId xmlns:a16="http://schemas.microsoft.com/office/drawing/2014/main" id="{F4011EE8-C11B-6970-3D2E-1DA051C6355C}"/>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0D092459-74EF-9DC7-8781-72700EBB3C7E}"/>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48759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83A39-EAD1-EE33-0F66-5D4A5106D6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8D94ABB7-E7C1-F776-2B9E-1D5B2F0BA4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EBB131FA-E214-07F8-2C0E-D196F456F6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271494-1FAC-73A4-C2B8-A07DCD7FDE98}"/>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6" name="Footer Placeholder 5">
            <a:extLst>
              <a:ext uri="{FF2B5EF4-FFF2-40B4-BE49-F238E27FC236}">
                <a16:creationId xmlns:a16="http://schemas.microsoft.com/office/drawing/2014/main" id="{11E425CE-B68A-027E-A662-7486B578FE6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FBD88C8-E128-BAB7-5290-347565EE2220}"/>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3136788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F8C6E-8817-9C73-9E40-723A9F33B4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0A9FB72-D76D-DE64-EF81-A855779612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2F68335-279E-7948-D057-0FBCE2CEA3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8585AC-72C1-E17A-8DE0-94104517AA75}"/>
              </a:ext>
            </a:extLst>
          </p:cNvPr>
          <p:cNvSpPr>
            <a:spLocks noGrp="1"/>
          </p:cNvSpPr>
          <p:nvPr>
            <p:ph type="dt" sz="half" idx="10"/>
          </p:nvPr>
        </p:nvSpPr>
        <p:spPr/>
        <p:txBody>
          <a:bodyPr/>
          <a:lstStyle/>
          <a:p>
            <a:fld id="{885637DA-C745-4F57-9870-C418EC7D2AF0}" type="datetimeFigureOut">
              <a:rPr lang="en-IN" smtClean="0"/>
              <a:t>14-03-2024</a:t>
            </a:fld>
            <a:endParaRPr lang="en-IN"/>
          </a:p>
        </p:txBody>
      </p:sp>
      <p:sp>
        <p:nvSpPr>
          <p:cNvPr id="6" name="Footer Placeholder 5">
            <a:extLst>
              <a:ext uri="{FF2B5EF4-FFF2-40B4-BE49-F238E27FC236}">
                <a16:creationId xmlns:a16="http://schemas.microsoft.com/office/drawing/2014/main" id="{7E26A76C-29BF-B96A-12B1-04D78E74A34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16BE5DC-59A3-8003-D7AF-36FFCFFB6A7F}"/>
              </a:ext>
            </a:extLst>
          </p:cNvPr>
          <p:cNvSpPr>
            <a:spLocks noGrp="1"/>
          </p:cNvSpPr>
          <p:nvPr>
            <p:ph type="sldNum" sz="quarter" idx="12"/>
          </p:nvPr>
        </p:nvSpPr>
        <p:spPr/>
        <p:txBody>
          <a:bodyPr/>
          <a:lstStyle/>
          <a:p>
            <a:fld id="{64A3E541-EA0A-406F-8FE1-29CC4B264324}" type="slidenum">
              <a:rPr lang="en-IN" smtClean="0"/>
              <a:t>‹#›</a:t>
            </a:fld>
            <a:endParaRPr lang="en-IN"/>
          </a:p>
        </p:txBody>
      </p:sp>
    </p:spTree>
    <p:extLst>
      <p:ext uri="{BB962C8B-B14F-4D97-AF65-F5344CB8AC3E}">
        <p14:creationId xmlns:p14="http://schemas.microsoft.com/office/powerpoint/2010/main" val="1502186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8BDA495-673C-D0B3-B010-0904CC614A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A74E689-AA04-E7CF-D47F-72A8C2CE24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4FFD3A1-B865-1FDD-EB59-B2B388B886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5637DA-C745-4F57-9870-C418EC7D2AF0}" type="datetimeFigureOut">
              <a:rPr lang="en-IN" smtClean="0"/>
              <a:t>14-03-2024</a:t>
            </a:fld>
            <a:endParaRPr lang="en-IN"/>
          </a:p>
        </p:txBody>
      </p:sp>
      <p:sp>
        <p:nvSpPr>
          <p:cNvPr id="5" name="Footer Placeholder 4">
            <a:extLst>
              <a:ext uri="{FF2B5EF4-FFF2-40B4-BE49-F238E27FC236}">
                <a16:creationId xmlns:a16="http://schemas.microsoft.com/office/drawing/2014/main" id="{17DCE669-189A-54B4-0DA7-497B1003B7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71878C26-4E34-D167-CBC0-D0831E2FCF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A3E541-EA0A-406F-8FE1-29CC4B264324}" type="slidenum">
              <a:rPr lang="en-IN" smtClean="0"/>
              <a:t>‹#›</a:t>
            </a:fld>
            <a:endParaRPr lang="en-IN"/>
          </a:p>
        </p:txBody>
      </p:sp>
    </p:spTree>
    <p:extLst>
      <p:ext uri="{BB962C8B-B14F-4D97-AF65-F5344CB8AC3E}">
        <p14:creationId xmlns:p14="http://schemas.microsoft.com/office/powerpoint/2010/main" val="3254262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investopedia.com/terms/m/monetarypolicy.asp" TargetMode="External"/><Relationship Id="rId2" Type="http://schemas.openxmlformats.org/officeDocument/2006/relationships/hyperlink" Target="https://www.investopedia.com/terms/h/humanresources.as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investopedia.com/terms/d/demand.asp" TargetMode="External"/><Relationship Id="rId2" Type="http://schemas.openxmlformats.org/officeDocument/2006/relationships/hyperlink" Target="https://www.investopedia.com/terms/u/upper-management.as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vestopedia.com/terms/m/macroeconomics.asp" TargetMode="External"/><Relationship Id="rId2" Type="http://schemas.openxmlformats.org/officeDocument/2006/relationships/hyperlink" Target="https://www.investopedia.com/terms/p/product-line.as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investopedia.com/terms/m/marketshare.asp" TargetMode="External"/><Relationship Id="rId2" Type="http://schemas.openxmlformats.org/officeDocument/2006/relationships/hyperlink" Target="https://www.investopedia.com/terms/c/competitive_advantage.as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investopedia.com/terms/m/manufacturing.asp" TargetMode="External"/><Relationship Id="rId2" Type="http://schemas.openxmlformats.org/officeDocument/2006/relationships/hyperlink" Target="https://www.investopedia.com/terms/r/rollout.asp" TargetMode="External"/><Relationship Id="rId1" Type="http://schemas.openxmlformats.org/officeDocument/2006/relationships/slideLayout" Target="../slideLayouts/slideLayout2.xml"/><Relationship Id="rId4" Type="http://schemas.openxmlformats.org/officeDocument/2006/relationships/hyperlink" Target="https://www.investopedia.com/terms/s/sale.as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98022-6DF2-8C14-C431-C0F29C9C1BC9}"/>
              </a:ext>
            </a:extLst>
          </p:cNvPr>
          <p:cNvSpPr>
            <a:spLocks noGrp="1"/>
          </p:cNvSpPr>
          <p:nvPr>
            <p:ph type="ctrTitle"/>
          </p:nvPr>
        </p:nvSpPr>
        <p:spPr/>
        <p:txBody>
          <a:bodyPr/>
          <a:lstStyle/>
          <a:p>
            <a:r>
              <a:rPr lang="en-IN" dirty="0"/>
              <a:t>Personality Development </a:t>
            </a:r>
          </a:p>
        </p:txBody>
      </p:sp>
      <p:sp>
        <p:nvSpPr>
          <p:cNvPr id="3" name="Subtitle 2">
            <a:extLst>
              <a:ext uri="{FF2B5EF4-FFF2-40B4-BE49-F238E27FC236}">
                <a16:creationId xmlns:a16="http://schemas.microsoft.com/office/drawing/2014/main" id="{F0295CDD-0504-3AEA-4A3D-8B3D34CD90EE}"/>
              </a:ext>
            </a:extLst>
          </p:cNvPr>
          <p:cNvSpPr>
            <a:spLocks noGrp="1"/>
          </p:cNvSpPr>
          <p:nvPr>
            <p:ph type="subTitle" idx="1"/>
          </p:nvPr>
        </p:nvSpPr>
        <p:spPr>
          <a:xfrm>
            <a:off x="6940062" y="4478214"/>
            <a:ext cx="3727938" cy="779585"/>
          </a:xfrm>
        </p:spPr>
        <p:txBody>
          <a:bodyPr/>
          <a:lstStyle/>
          <a:p>
            <a:r>
              <a:rPr lang="en-IN" dirty="0"/>
              <a:t>Anand Nighojkar Ph.D.</a:t>
            </a:r>
          </a:p>
        </p:txBody>
      </p:sp>
    </p:spTree>
    <p:extLst>
      <p:ext uri="{BB962C8B-B14F-4D97-AF65-F5344CB8AC3E}">
        <p14:creationId xmlns:p14="http://schemas.microsoft.com/office/powerpoint/2010/main" val="3909465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B56011-32E7-B583-F257-1DAFFA03ECBC}"/>
              </a:ext>
            </a:extLst>
          </p:cNvPr>
          <p:cNvSpPr>
            <a:spLocks noGrp="1"/>
          </p:cNvSpPr>
          <p:nvPr>
            <p:ph idx="1"/>
          </p:nvPr>
        </p:nvSpPr>
        <p:spPr>
          <a:xfrm>
            <a:off x="838200" y="445478"/>
            <a:ext cx="10515600" cy="6049108"/>
          </a:xfrm>
        </p:spPr>
        <p:txBody>
          <a:bodyPr numCol="2">
            <a:normAutofit fontScale="77500" lnSpcReduction="20000"/>
          </a:bodyPr>
          <a:lstStyle/>
          <a:p>
            <a:pPr algn="l"/>
            <a:r>
              <a:rPr lang="en-US" b="0" i="0" dirty="0">
                <a:solidFill>
                  <a:srgbClr val="111111"/>
                </a:solidFill>
                <a:effectLst/>
                <a:latin typeface="Cabin-semi-bold"/>
              </a:rPr>
              <a:t>Step 3: </a:t>
            </a:r>
            <a:r>
              <a:rPr lang="en-US" b="1" i="0" dirty="0">
                <a:solidFill>
                  <a:srgbClr val="111111"/>
                </a:solidFill>
                <a:effectLst/>
                <a:latin typeface="Cabin-semi-bold"/>
              </a:rPr>
              <a:t>Compile Ideas</a:t>
            </a:r>
          </a:p>
          <a:p>
            <a:pPr algn="l"/>
            <a:r>
              <a:rPr lang="en-US" b="0" i="0" dirty="0">
                <a:solidFill>
                  <a:srgbClr val="111111"/>
                </a:solidFill>
                <a:effectLst/>
                <a:latin typeface="SourceSansPro"/>
              </a:rPr>
              <a:t>For each of the four components of the SWOT analysis, people should begin listing ideas within each category. </a:t>
            </a:r>
          </a:p>
          <a:p>
            <a:pPr algn="l"/>
            <a:r>
              <a:rPr lang="en-US" b="1" i="0" dirty="0">
                <a:solidFill>
                  <a:srgbClr val="111111"/>
                </a:solidFill>
                <a:effectLst/>
                <a:latin typeface="Cabin-semi-bold"/>
              </a:rPr>
              <a:t>Internal Factors</a:t>
            </a:r>
            <a:endParaRPr lang="en-US" b="0" i="0" dirty="0">
              <a:solidFill>
                <a:srgbClr val="111111"/>
              </a:solidFill>
              <a:effectLst/>
              <a:latin typeface="SourceSansPro"/>
            </a:endParaRPr>
          </a:p>
          <a:p>
            <a:pPr algn="l"/>
            <a:r>
              <a:rPr lang="en-US" b="0" i="0" dirty="0">
                <a:solidFill>
                  <a:srgbClr val="111111"/>
                </a:solidFill>
                <a:effectLst/>
                <a:latin typeface="SourceSansPro"/>
              </a:rPr>
              <a:t>What occurs within the company serves as a great source of information for the strengths and weaknesses categories of the SWOT analysis. Examples of internal factors include financial and </a:t>
            </a:r>
            <a:r>
              <a:rPr lang="en-US" b="0" i="0" u="sng" dirty="0">
                <a:solidFill>
                  <a:srgbClr val="2C40D0"/>
                </a:solidFill>
                <a:effectLst/>
                <a:latin typeface="SourceSansPro"/>
                <a:hlinkClick r:id="rId2"/>
              </a:rPr>
              <a:t>human resources</a:t>
            </a:r>
            <a:r>
              <a:rPr lang="en-US" b="0" i="0" dirty="0">
                <a:solidFill>
                  <a:srgbClr val="111111"/>
                </a:solidFill>
                <a:effectLst/>
                <a:latin typeface="SourceSansPro"/>
              </a:rPr>
              <a:t>, tangible and intangible (brand name) assets, and operational efficiencies.</a:t>
            </a:r>
          </a:p>
          <a:p>
            <a:pPr algn="l"/>
            <a:r>
              <a:rPr lang="en-US" b="0" i="0" dirty="0">
                <a:solidFill>
                  <a:srgbClr val="111111"/>
                </a:solidFill>
                <a:effectLst/>
                <a:latin typeface="SourceSansPro"/>
              </a:rPr>
              <a:t>Potential questions to list internal factors are:</a:t>
            </a:r>
          </a:p>
          <a:p>
            <a:pPr algn="l">
              <a:buFont typeface="Arial" panose="020B0604020202020204" pitchFamily="34" charset="0"/>
              <a:buChar char="•"/>
            </a:pPr>
            <a:r>
              <a:rPr lang="en-US" b="0" i="0" dirty="0">
                <a:solidFill>
                  <a:srgbClr val="111111"/>
                </a:solidFill>
                <a:effectLst/>
                <a:latin typeface="SourceSansPro"/>
              </a:rPr>
              <a:t>(Strength) What are we doing well?</a:t>
            </a:r>
          </a:p>
          <a:p>
            <a:pPr algn="l">
              <a:buFont typeface="Arial" panose="020B0604020202020204" pitchFamily="34" charset="0"/>
              <a:buChar char="•"/>
            </a:pPr>
            <a:r>
              <a:rPr lang="en-US" b="0" i="0" dirty="0">
                <a:solidFill>
                  <a:srgbClr val="111111"/>
                </a:solidFill>
                <a:effectLst/>
                <a:latin typeface="SourceSansPro"/>
              </a:rPr>
              <a:t>(Strength) What is our strongest asset?</a:t>
            </a:r>
          </a:p>
          <a:p>
            <a:pPr algn="l">
              <a:buFont typeface="Arial" panose="020B0604020202020204" pitchFamily="34" charset="0"/>
              <a:buChar char="•"/>
            </a:pPr>
            <a:r>
              <a:rPr lang="en-US" b="0" i="0" dirty="0">
                <a:solidFill>
                  <a:srgbClr val="111111"/>
                </a:solidFill>
                <a:effectLst/>
                <a:latin typeface="SourceSansPro"/>
              </a:rPr>
              <a:t>(Weakness) What are our detractors?</a:t>
            </a:r>
          </a:p>
          <a:p>
            <a:pPr algn="l">
              <a:buFont typeface="Arial" panose="020B0604020202020204" pitchFamily="34" charset="0"/>
              <a:buChar char="•"/>
            </a:pPr>
            <a:r>
              <a:rPr lang="en-US" b="0" i="0" dirty="0">
                <a:solidFill>
                  <a:srgbClr val="111111"/>
                </a:solidFill>
                <a:effectLst/>
                <a:latin typeface="SourceSansPro"/>
              </a:rPr>
              <a:t>(Weakness) What are our lowest-performing product lines?</a:t>
            </a:r>
          </a:p>
          <a:p>
            <a:pPr algn="l"/>
            <a:endParaRPr lang="en-US" b="1" i="0" dirty="0">
              <a:solidFill>
                <a:srgbClr val="111111"/>
              </a:solidFill>
              <a:effectLst/>
              <a:latin typeface="Cabin-semi-bold"/>
            </a:endParaRPr>
          </a:p>
          <a:p>
            <a:pPr algn="l"/>
            <a:endParaRPr lang="en-US" b="1" dirty="0">
              <a:solidFill>
                <a:srgbClr val="111111"/>
              </a:solidFill>
              <a:latin typeface="Cabin-semi-bold"/>
            </a:endParaRPr>
          </a:p>
          <a:p>
            <a:pPr algn="l"/>
            <a:endParaRPr lang="en-US" b="1" i="0" dirty="0">
              <a:solidFill>
                <a:srgbClr val="111111"/>
              </a:solidFill>
              <a:effectLst/>
              <a:latin typeface="Cabin-semi-bold"/>
            </a:endParaRPr>
          </a:p>
          <a:p>
            <a:pPr algn="l"/>
            <a:endParaRPr lang="en-US" b="1" i="0" dirty="0">
              <a:solidFill>
                <a:srgbClr val="111111"/>
              </a:solidFill>
              <a:effectLst/>
              <a:latin typeface="Cabin-semi-bold"/>
            </a:endParaRPr>
          </a:p>
          <a:p>
            <a:pPr algn="l"/>
            <a:r>
              <a:rPr lang="en-US" b="1" i="0" dirty="0">
                <a:solidFill>
                  <a:srgbClr val="111111"/>
                </a:solidFill>
                <a:effectLst/>
                <a:latin typeface="Cabin-semi-bold"/>
              </a:rPr>
              <a:t>External Factors</a:t>
            </a:r>
            <a:endParaRPr lang="en-US" b="0" i="0" dirty="0">
              <a:solidFill>
                <a:srgbClr val="111111"/>
              </a:solidFill>
              <a:effectLst/>
              <a:latin typeface="SourceSansPro"/>
            </a:endParaRPr>
          </a:p>
          <a:p>
            <a:pPr algn="l"/>
            <a:r>
              <a:rPr lang="en-US" b="0" i="0" dirty="0">
                <a:solidFill>
                  <a:srgbClr val="111111"/>
                </a:solidFill>
                <a:effectLst/>
                <a:latin typeface="SourceSansPro"/>
              </a:rPr>
              <a:t>External influences, such as </a:t>
            </a:r>
            <a:r>
              <a:rPr lang="en-US" b="0" i="0" u="sng" dirty="0">
                <a:solidFill>
                  <a:srgbClr val="2C40D0"/>
                </a:solidFill>
                <a:effectLst/>
                <a:latin typeface="SourceSansPro"/>
                <a:hlinkClick r:id="rId3"/>
              </a:rPr>
              <a:t>monetary policies</a:t>
            </a:r>
            <a:r>
              <a:rPr lang="en-US" b="0" i="0" dirty="0">
                <a:solidFill>
                  <a:srgbClr val="111111"/>
                </a:solidFill>
                <a:effectLst/>
                <a:latin typeface="SourceSansPro"/>
              </a:rPr>
              <a:t>, market changes, and access to suppliers, are categories to pull from to create a list of opportunities and weaknesses.</a:t>
            </a:r>
            <a:r>
              <a:rPr lang="en-US" b="0" i="0" u="none" strike="noStrike" dirty="0">
                <a:solidFill>
                  <a:srgbClr val="0000EE"/>
                </a:solidFill>
                <a:effectLst/>
                <a:latin typeface="SourceSansPro"/>
              </a:rPr>
              <a:t>1</a:t>
            </a:r>
            <a:endParaRPr lang="en-US" b="0" i="0" dirty="0">
              <a:solidFill>
                <a:srgbClr val="111111"/>
              </a:solidFill>
              <a:effectLst/>
              <a:latin typeface="SourceSansPro"/>
            </a:endParaRPr>
          </a:p>
          <a:p>
            <a:pPr algn="l"/>
            <a:r>
              <a:rPr lang="en-US" b="0" i="0" dirty="0">
                <a:solidFill>
                  <a:srgbClr val="111111"/>
                </a:solidFill>
                <a:effectLst/>
                <a:latin typeface="SourceSansPro"/>
              </a:rPr>
              <a:t>Potential questions to list external factors are:</a:t>
            </a:r>
          </a:p>
          <a:p>
            <a:pPr algn="l">
              <a:buFont typeface="Arial" panose="020B0604020202020204" pitchFamily="34" charset="0"/>
              <a:buChar char="•"/>
            </a:pPr>
            <a:r>
              <a:rPr lang="en-US" b="0" i="0" dirty="0">
                <a:solidFill>
                  <a:srgbClr val="111111"/>
                </a:solidFill>
                <a:effectLst/>
                <a:latin typeface="SourceSansPro"/>
              </a:rPr>
              <a:t>(Opportunity) What trends are evident in the marketplace?</a:t>
            </a:r>
          </a:p>
          <a:p>
            <a:pPr algn="l">
              <a:buFont typeface="Arial" panose="020B0604020202020204" pitchFamily="34" charset="0"/>
              <a:buChar char="•"/>
            </a:pPr>
            <a:r>
              <a:rPr lang="en-US" b="0" i="0" dirty="0">
                <a:solidFill>
                  <a:srgbClr val="111111"/>
                </a:solidFill>
                <a:effectLst/>
                <a:latin typeface="SourceSansPro"/>
              </a:rPr>
              <a:t>(Opportunity) What demographics are we not targeting?</a:t>
            </a:r>
          </a:p>
          <a:p>
            <a:pPr algn="l">
              <a:buFont typeface="Arial" panose="020B0604020202020204" pitchFamily="34" charset="0"/>
              <a:buChar char="•"/>
            </a:pPr>
            <a:r>
              <a:rPr lang="en-US" b="0" i="0" dirty="0">
                <a:solidFill>
                  <a:srgbClr val="111111"/>
                </a:solidFill>
                <a:effectLst/>
                <a:latin typeface="SourceSansPro"/>
              </a:rPr>
              <a:t>(Threat) How many competitors exist, and what is their market share?</a:t>
            </a:r>
          </a:p>
          <a:p>
            <a:pPr algn="l">
              <a:buFont typeface="Arial" panose="020B0604020202020204" pitchFamily="34" charset="0"/>
              <a:buChar char="•"/>
            </a:pPr>
            <a:r>
              <a:rPr lang="en-US" b="0" i="0" dirty="0">
                <a:solidFill>
                  <a:srgbClr val="111111"/>
                </a:solidFill>
                <a:effectLst/>
                <a:latin typeface="SourceSansPro"/>
              </a:rPr>
              <a:t>(Threat) Are there new regulations that potentially could harm our operations or products?</a:t>
            </a:r>
          </a:p>
        </p:txBody>
      </p:sp>
    </p:spTree>
    <p:extLst>
      <p:ext uri="{BB962C8B-B14F-4D97-AF65-F5344CB8AC3E}">
        <p14:creationId xmlns:p14="http://schemas.microsoft.com/office/powerpoint/2010/main" val="1635360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A5EF526-30D4-CF3F-2A8B-4BE94BE2E7D4}"/>
              </a:ext>
            </a:extLst>
          </p:cNvPr>
          <p:cNvGraphicFramePr>
            <a:graphicFrameLocks noGrp="1"/>
          </p:cNvGraphicFramePr>
          <p:nvPr>
            <p:ph idx="1"/>
          </p:nvPr>
        </p:nvGraphicFramePr>
        <p:xfrm>
          <a:off x="838200" y="679937"/>
          <a:ext cx="10515600" cy="5556740"/>
        </p:xfrm>
        <a:graphic>
          <a:graphicData uri="http://schemas.openxmlformats.org/drawingml/2006/table">
            <a:tbl>
              <a:tblPr/>
              <a:tblGrid>
                <a:gridCol w="5257800">
                  <a:extLst>
                    <a:ext uri="{9D8B030D-6E8A-4147-A177-3AD203B41FA5}">
                      <a16:colId xmlns:a16="http://schemas.microsoft.com/office/drawing/2014/main" val="2898112738"/>
                    </a:ext>
                  </a:extLst>
                </a:gridCol>
                <a:gridCol w="5257800">
                  <a:extLst>
                    <a:ext uri="{9D8B030D-6E8A-4147-A177-3AD203B41FA5}">
                      <a16:colId xmlns:a16="http://schemas.microsoft.com/office/drawing/2014/main" val="523740965"/>
                    </a:ext>
                  </a:extLst>
                </a:gridCol>
              </a:tblGrid>
              <a:tr h="2778370">
                <a:tc>
                  <a:txBody>
                    <a:bodyPr/>
                    <a:lstStyle/>
                    <a:p>
                      <a:pPr algn="l" fontAlgn="t"/>
                      <a:r>
                        <a:rPr lang="en-US" b="1" dirty="0">
                          <a:effectLst/>
                          <a:latin typeface="SourceSansPro"/>
                        </a:rPr>
                        <a:t>Strengths</a:t>
                      </a:r>
                      <a:br>
                        <a:rPr lang="en-US" dirty="0">
                          <a:effectLst/>
                        </a:rPr>
                      </a:br>
                      <a:r>
                        <a:rPr lang="en-US" dirty="0">
                          <a:effectLst/>
                        </a:rPr>
                        <a:t>1. What is our competitive advantage?</a:t>
                      </a:r>
                      <a:br>
                        <a:rPr lang="en-US" dirty="0">
                          <a:effectLst/>
                        </a:rPr>
                      </a:br>
                      <a:r>
                        <a:rPr lang="en-US" dirty="0">
                          <a:effectLst/>
                        </a:rPr>
                        <a:t>2. What resources do we have?</a:t>
                      </a:r>
                      <a:br>
                        <a:rPr lang="en-US" dirty="0">
                          <a:effectLst/>
                        </a:rPr>
                      </a:br>
                      <a:r>
                        <a:rPr lang="en-US" dirty="0">
                          <a:effectLst/>
                        </a:rPr>
                        <a:t>3. What products are performing well?</a:t>
                      </a:r>
                    </a:p>
                  </a:txBody>
                  <a:tcPr anchor="ctr">
                    <a:lnL>
                      <a:noFill/>
                    </a:lnL>
                    <a:lnR w="9525" cap="flat" cmpd="sng" algn="ctr">
                      <a:solidFill>
                        <a:srgbClr val="D4D4D4"/>
                      </a:solidFill>
                      <a:prstDash val="solid"/>
                      <a:round/>
                      <a:headEnd type="none" w="med" len="med"/>
                      <a:tailEnd type="none" w="med" len="med"/>
                    </a:lnR>
                    <a:lnT>
                      <a:noFill/>
                    </a:lnT>
                    <a:lnB>
                      <a:noFill/>
                    </a:lnB>
                    <a:solidFill>
                      <a:srgbClr val="F5F5F6"/>
                    </a:solidFill>
                  </a:tcPr>
                </a:tc>
                <a:tc>
                  <a:txBody>
                    <a:bodyPr/>
                    <a:lstStyle/>
                    <a:p>
                      <a:pPr algn="l" fontAlgn="t"/>
                      <a:r>
                        <a:rPr lang="en-US" b="1" dirty="0">
                          <a:effectLst/>
                          <a:latin typeface="SourceSansPro"/>
                        </a:rPr>
                        <a:t>Weaknesses</a:t>
                      </a:r>
                      <a:br>
                        <a:rPr lang="en-US" dirty="0">
                          <a:effectLst/>
                        </a:rPr>
                      </a:br>
                      <a:r>
                        <a:rPr lang="en-US" dirty="0">
                          <a:effectLst/>
                        </a:rPr>
                        <a:t>1. Where can we improve?</a:t>
                      </a:r>
                      <a:br>
                        <a:rPr lang="en-US" dirty="0">
                          <a:effectLst/>
                        </a:rPr>
                      </a:br>
                      <a:r>
                        <a:rPr lang="en-US" dirty="0">
                          <a:effectLst/>
                        </a:rPr>
                        <a:t>2. What products are underperforming?</a:t>
                      </a:r>
                      <a:br>
                        <a:rPr lang="en-US" dirty="0">
                          <a:effectLst/>
                        </a:rPr>
                      </a:br>
                      <a:r>
                        <a:rPr lang="en-US" dirty="0">
                          <a:effectLst/>
                        </a:rPr>
                        <a:t>3. Where are we lacking resources?</a:t>
                      </a:r>
                    </a:p>
                  </a:txBody>
                  <a:tcPr anchor="ctr">
                    <a:lnL w="9525" cap="flat" cmpd="sng" algn="ctr">
                      <a:solidFill>
                        <a:srgbClr val="D4D4D4"/>
                      </a:solidFill>
                      <a:prstDash val="solid"/>
                      <a:round/>
                      <a:headEnd type="none" w="med" len="med"/>
                      <a:tailEnd type="none" w="med" len="med"/>
                    </a:lnL>
                    <a:lnR>
                      <a:noFill/>
                    </a:lnR>
                    <a:lnT>
                      <a:noFill/>
                    </a:lnT>
                    <a:lnB>
                      <a:noFill/>
                    </a:lnB>
                    <a:solidFill>
                      <a:srgbClr val="F5F5F6"/>
                    </a:solidFill>
                  </a:tcPr>
                </a:tc>
                <a:extLst>
                  <a:ext uri="{0D108BD9-81ED-4DB2-BD59-A6C34878D82A}">
                    <a16:rowId xmlns:a16="http://schemas.microsoft.com/office/drawing/2014/main" val="4019804343"/>
                  </a:ext>
                </a:extLst>
              </a:tr>
              <a:tr h="2778370">
                <a:tc>
                  <a:txBody>
                    <a:bodyPr/>
                    <a:lstStyle/>
                    <a:p>
                      <a:pPr algn="l" fontAlgn="t"/>
                      <a:r>
                        <a:rPr lang="en-US" b="1">
                          <a:effectLst/>
                          <a:latin typeface="SourceSansPro"/>
                        </a:rPr>
                        <a:t>Opportunities</a:t>
                      </a:r>
                      <a:br>
                        <a:rPr lang="en-US">
                          <a:effectLst/>
                        </a:rPr>
                      </a:br>
                      <a:r>
                        <a:rPr lang="en-US">
                          <a:effectLst/>
                        </a:rPr>
                        <a:t>1. What new technology can we use?</a:t>
                      </a:r>
                      <a:br>
                        <a:rPr lang="en-US">
                          <a:effectLst/>
                        </a:rPr>
                      </a:br>
                      <a:r>
                        <a:rPr lang="en-US">
                          <a:effectLst/>
                        </a:rPr>
                        <a:t>2. Can we expand our operations?</a:t>
                      </a:r>
                      <a:br>
                        <a:rPr lang="en-US">
                          <a:effectLst/>
                        </a:rPr>
                      </a:br>
                      <a:r>
                        <a:rPr lang="en-US">
                          <a:effectLst/>
                        </a:rPr>
                        <a:t>3. What new segments can we test?</a:t>
                      </a:r>
                    </a:p>
                  </a:txBody>
                  <a:tcPr anchor="ctr">
                    <a:lnL>
                      <a:noFill/>
                    </a:lnL>
                    <a:lnR w="9525" cap="flat" cmpd="sng" algn="ctr">
                      <a:solidFill>
                        <a:srgbClr val="D4D4D4"/>
                      </a:solidFill>
                      <a:prstDash val="solid"/>
                      <a:round/>
                      <a:headEnd type="none" w="med" len="med"/>
                      <a:tailEnd type="none" w="med" len="med"/>
                    </a:lnR>
                    <a:lnT>
                      <a:noFill/>
                    </a:lnT>
                    <a:lnB>
                      <a:noFill/>
                    </a:lnB>
                    <a:solidFill>
                      <a:srgbClr val="FFFFFF"/>
                    </a:solidFill>
                  </a:tcPr>
                </a:tc>
                <a:tc>
                  <a:txBody>
                    <a:bodyPr/>
                    <a:lstStyle/>
                    <a:p>
                      <a:pPr algn="l" fontAlgn="t"/>
                      <a:r>
                        <a:rPr lang="en-US" b="1" dirty="0">
                          <a:effectLst/>
                          <a:latin typeface="SourceSansPro"/>
                        </a:rPr>
                        <a:t>Threats</a:t>
                      </a:r>
                      <a:br>
                        <a:rPr lang="en-US" dirty="0">
                          <a:effectLst/>
                        </a:rPr>
                      </a:br>
                      <a:r>
                        <a:rPr lang="en-US" dirty="0">
                          <a:effectLst/>
                        </a:rPr>
                        <a:t>1. What regulations are changing?</a:t>
                      </a:r>
                      <a:br>
                        <a:rPr lang="en-US" dirty="0">
                          <a:effectLst/>
                        </a:rPr>
                      </a:br>
                      <a:r>
                        <a:rPr lang="en-US" dirty="0">
                          <a:effectLst/>
                        </a:rPr>
                        <a:t>2. What are competitors doing?</a:t>
                      </a:r>
                      <a:br>
                        <a:rPr lang="en-US" dirty="0">
                          <a:effectLst/>
                        </a:rPr>
                      </a:br>
                      <a:r>
                        <a:rPr lang="en-US" dirty="0">
                          <a:effectLst/>
                        </a:rPr>
                        <a:t>3. How are consumer trends changing?</a:t>
                      </a:r>
                    </a:p>
                  </a:txBody>
                  <a:tcPr anchor="ctr">
                    <a:lnL w="9525" cap="flat" cmpd="sng" algn="ctr">
                      <a:solidFill>
                        <a:srgbClr val="D4D4D4"/>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563799541"/>
                  </a:ext>
                </a:extLst>
              </a:tr>
            </a:tbl>
          </a:graphicData>
        </a:graphic>
      </p:graphicFrame>
    </p:spTree>
    <p:extLst>
      <p:ext uri="{BB962C8B-B14F-4D97-AF65-F5344CB8AC3E}">
        <p14:creationId xmlns:p14="http://schemas.microsoft.com/office/powerpoint/2010/main" val="3479693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2B9729-B57A-DB1B-B5A9-224FFE083061}"/>
              </a:ext>
            </a:extLst>
          </p:cNvPr>
          <p:cNvSpPr>
            <a:spLocks noGrp="1"/>
          </p:cNvSpPr>
          <p:nvPr>
            <p:ph idx="1"/>
          </p:nvPr>
        </p:nvSpPr>
        <p:spPr>
          <a:xfrm>
            <a:off x="838200" y="550985"/>
            <a:ext cx="10515600" cy="5625978"/>
          </a:xfrm>
        </p:spPr>
        <p:txBody>
          <a:bodyPr>
            <a:normAutofit fontScale="70000" lnSpcReduction="20000"/>
          </a:bodyPr>
          <a:lstStyle/>
          <a:p>
            <a:pPr algn="l"/>
            <a:r>
              <a:rPr lang="en-US" b="0" i="0" dirty="0">
                <a:solidFill>
                  <a:srgbClr val="111111"/>
                </a:solidFill>
                <a:effectLst/>
                <a:latin typeface="SourceSansPro"/>
              </a:rPr>
              <a:t>Companies may consider performing this step as a "white-boarding" or "sticky note" session. The idea is there is no right or wrong answer; all participants should be encouraged to share whatever thoughts they have. These ideas can later be discarded; in the meantime, the goal should be to come up with as many items as possible to invoke creativity and inspiration in others.</a:t>
            </a:r>
            <a:br>
              <a:rPr lang="en-US" b="0" i="0" dirty="0">
                <a:solidFill>
                  <a:srgbClr val="111111"/>
                </a:solidFill>
                <a:effectLst/>
                <a:latin typeface="SourceSansPro"/>
              </a:rPr>
            </a:br>
            <a:endParaRPr lang="en-US" b="0" i="0" dirty="0">
              <a:solidFill>
                <a:srgbClr val="111111"/>
              </a:solidFill>
              <a:effectLst/>
              <a:latin typeface="SourceSansPro"/>
            </a:endParaRPr>
          </a:p>
          <a:p>
            <a:pPr algn="l"/>
            <a:r>
              <a:rPr lang="en-US" b="0" i="0" dirty="0">
                <a:solidFill>
                  <a:srgbClr val="111111"/>
                </a:solidFill>
                <a:effectLst/>
                <a:latin typeface="Cabin-semi-bold"/>
              </a:rPr>
              <a:t>Step 4: Refine Findings</a:t>
            </a:r>
          </a:p>
          <a:p>
            <a:pPr algn="l"/>
            <a:r>
              <a:rPr lang="en-US" b="0" i="0" dirty="0">
                <a:solidFill>
                  <a:srgbClr val="111111"/>
                </a:solidFill>
                <a:effectLst/>
                <a:latin typeface="SourceSansPro"/>
              </a:rPr>
              <a:t>With the list of ideas within each category, it is now time to clean-up the ideas. By refining the thoughts that everyone had, a company can focus on only the best ideas or largest risks to the company. This stage may require substantial debate among analysis participants, including bringing in </a:t>
            </a:r>
            <a:r>
              <a:rPr lang="en-US" b="0" i="0" u="sng" dirty="0">
                <a:solidFill>
                  <a:srgbClr val="2C40D0"/>
                </a:solidFill>
                <a:effectLst/>
                <a:latin typeface="SourceSansPro"/>
                <a:hlinkClick r:id="rId2"/>
              </a:rPr>
              <a:t>upper management</a:t>
            </a:r>
            <a:r>
              <a:rPr lang="en-US" b="0" i="0" dirty="0">
                <a:solidFill>
                  <a:srgbClr val="111111"/>
                </a:solidFill>
                <a:effectLst/>
                <a:latin typeface="SourceSansPro"/>
              </a:rPr>
              <a:t> to help rank priorities.</a:t>
            </a:r>
          </a:p>
          <a:p>
            <a:pPr algn="l"/>
            <a:r>
              <a:rPr lang="en-US" b="0" i="0" dirty="0">
                <a:solidFill>
                  <a:srgbClr val="111111"/>
                </a:solidFill>
                <a:effectLst/>
                <a:latin typeface="Cabin-semi-bold"/>
              </a:rPr>
              <a:t>Step 5: Develop the Strategy</a:t>
            </a:r>
          </a:p>
          <a:p>
            <a:pPr algn="l"/>
            <a:r>
              <a:rPr lang="en-US" b="0" i="0" dirty="0">
                <a:solidFill>
                  <a:srgbClr val="111111"/>
                </a:solidFill>
                <a:effectLst/>
                <a:latin typeface="SourceSansPro"/>
              </a:rPr>
              <a:t>Armed with the ranked list of strengths, weaknesses, opportunities, and threats, it is time to convert the SWOT analysis into a strategic plan. Members of the analysis team take the bulleted list of items within each category and create a synthesized plan that provides guidance on the original objective.</a:t>
            </a:r>
          </a:p>
          <a:p>
            <a:pPr algn="l"/>
            <a:r>
              <a:rPr lang="en-US" b="0" i="0" dirty="0">
                <a:solidFill>
                  <a:srgbClr val="111111"/>
                </a:solidFill>
                <a:effectLst/>
                <a:latin typeface="SourceSansPro"/>
              </a:rPr>
              <a:t>For example, the company debating whether to release a new product may have identified that it is the market leader for its existing product and there is the opportunity to expand to new markets. However, increased material costs, strained distribution lines, the need for additional staff, and unpredictable product </a:t>
            </a:r>
            <a:r>
              <a:rPr lang="en-US" b="0" i="0" u="sng" dirty="0">
                <a:solidFill>
                  <a:srgbClr val="2C40D0"/>
                </a:solidFill>
                <a:effectLst/>
                <a:latin typeface="SourceSansPro"/>
                <a:hlinkClick r:id="rId3"/>
              </a:rPr>
              <a:t>demand</a:t>
            </a:r>
            <a:r>
              <a:rPr lang="en-US" b="0" i="0" dirty="0">
                <a:solidFill>
                  <a:srgbClr val="111111"/>
                </a:solidFill>
                <a:effectLst/>
                <a:latin typeface="SourceSansPro"/>
              </a:rPr>
              <a:t> may outweigh the strengths and opportunities. The analysis team develops the strategy to revisit the decision in six months in hopes of costs declining and market demand becoming more transparent.</a:t>
            </a:r>
          </a:p>
        </p:txBody>
      </p:sp>
    </p:spTree>
    <p:extLst>
      <p:ext uri="{BB962C8B-B14F-4D97-AF65-F5344CB8AC3E}">
        <p14:creationId xmlns:p14="http://schemas.microsoft.com/office/powerpoint/2010/main" val="3341525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8E8626-31DB-8DA1-E05F-74310F294FAB}"/>
              </a:ext>
            </a:extLst>
          </p:cNvPr>
          <p:cNvSpPr>
            <a:spLocks noGrp="1"/>
          </p:cNvSpPr>
          <p:nvPr>
            <p:ph idx="1"/>
          </p:nvPr>
        </p:nvSpPr>
        <p:spPr>
          <a:xfrm>
            <a:off x="838200" y="562708"/>
            <a:ext cx="10515600" cy="5614255"/>
          </a:xfrm>
        </p:spPr>
        <p:txBody>
          <a:bodyPr>
            <a:normAutofit fontScale="62500" lnSpcReduction="20000"/>
          </a:bodyPr>
          <a:lstStyle/>
          <a:p>
            <a:pPr algn="l"/>
            <a:r>
              <a:rPr lang="en-US" b="1" i="0" dirty="0">
                <a:solidFill>
                  <a:srgbClr val="111111"/>
                </a:solidFill>
                <a:effectLst/>
                <a:latin typeface="Cabin-semi-bold"/>
              </a:rPr>
              <a:t>Benefits of SWOT Analysis</a:t>
            </a:r>
          </a:p>
          <a:p>
            <a:pPr algn="l"/>
            <a:r>
              <a:rPr lang="en-US" b="0" i="0" dirty="0">
                <a:solidFill>
                  <a:srgbClr val="111111"/>
                </a:solidFill>
                <a:effectLst/>
                <a:latin typeface="SourceSansPro"/>
              </a:rPr>
              <a:t>A SWOT analysis won't solve every major question a company has. However, there's a number of benefits to a SWOT analysis that make strategic decision-making easier.</a:t>
            </a:r>
          </a:p>
          <a:p>
            <a:pPr algn="l">
              <a:buFont typeface="Arial" panose="020B0604020202020204" pitchFamily="34" charset="0"/>
              <a:buChar char="•"/>
            </a:pPr>
            <a:r>
              <a:rPr lang="en-US" b="1" i="0" dirty="0">
                <a:solidFill>
                  <a:srgbClr val="111111"/>
                </a:solidFill>
                <a:effectLst/>
                <a:latin typeface="Cabin-semi-bold"/>
              </a:rPr>
              <a:t>A SWOT analysis makes complex problems more manageable.</a:t>
            </a:r>
            <a:r>
              <a:rPr lang="en-US" b="0" i="0" dirty="0">
                <a:solidFill>
                  <a:srgbClr val="111111"/>
                </a:solidFill>
                <a:effectLst/>
                <a:latin typeface="SourceSansPro"/>
              </a:rPr>
              <a:t> There may be an overwhelming amount of data to analyze and relevant points to consider when making a complex decision. In general, a SWOT analysis that has been prepared by paring down all ideas and ranking bullets by importance will aggregate a large, potentially overwhelming problem into a more digestible report.</a:t>
            </a:r>
          </a:p>
          <a:p>
            <a:pPr algn="l">
              <a:buFont typeface="Arial" panose="020B0604020202020204" pitchFamily="34" charset="0"/>
              <a:buChar char="•"/>
            </a:pPr>
            <a:r>
              <a:rPr lang="en-US" b="1" i="0" dirty="0">
                <a:solidFill>
                  <a:srgbClr val="111111"/>
                </a:solidFill>
                <a:effectLst/>
                <a:latin typeface="Cabin-semi-bold"/>
              </a:rPr>
              <a:t>A SWOT analysis requires external consider. </a:t>
            </a:r>
            <a:r>
              <a:rPr lang="en-US" b="0" i="0" dirty="0">
                <a:solidFill>
                  <a:srgbClr val="111111"/>
                </a:solidFill>
                <a:effectLst/>
                <a:latin typeface="SourceSansPro"/>
              </a:rPr>
              <a:t>Too often, a company may be tempted to only consider internal factors when making decisions. However, there are often items out of the company's control that may influence the outcome of a business decision. A SWOT analysis covers both the internal factors a company can manage and the external factors that may be more difficult to control.</a:t>
            </a:r>
          </a:p>
          <a:p>
            <a:pPr algn="l">
              <a:buFont typeface="Arial" panose="020B0604020202020204" pitchFamily="34" charset="0"/>
              <a:buChar char="•"/>
            </a:pPr>
            <a:r>
              <a:rPr lang="en-US" b="1" i="0" dirty="0">
                <a:solidFill>
                  <a:srgbClr val="111111"/>
                </a:solidFill>
                <a:effectLst/>
                <a:latin typeface="Cabin-semi-bold"/>
              </a:rPr>
              <a:t>A SWOT analysis can be applied to almost every business question. </a:t>
            </a:r>
            <a:r>
              <a:rPr lang="en-US" b="0" i="0" dirty="0">
                <a:solidFill>
                  <a:srgbClr val="111111"/>
                </a:solidFill>
                <a:effectLst/>
                <a:latin typeface="SourceSansPro"/>
              </a:rPr>
              <a:t>The analysis can relate to an organization, team, or individual. It can also analyze a full </a:t>
            </a:r>
            <a:r>
              <a:rPr lang="en-US" b="0" i="0" u="sng" dirty="0">
                <a:solidFill>
                  <a:srgbClr val="2C40D0"/>
                </a:solidFill>
                <a:effectLst/>
                <a:latin typeface="SourceSansPro"/>
                <a:hlinkClick r:id="rId2"/>
              </a:rPr>
              <a:t>product line</a:t>
            </a:r>
            <a:r>
              <a:rPr lang="en-US" b="0" i="0" dirty="0">
                <a:solidFill>
                  <a:srgbClr val="111111"/>
                </a:solidFill>
                <a:effectLst/>
                <a:latin typeface="SourceSansPro"/>
              </a:rPr>
              <a:t>, changes to brand, geographical expansion, or an acquisition. The SWOT analysis is a versatile tool that has many applications.</a:t>
            </a:r>
          </a:p>
          <a:p>
            <a:pPr algn="l">
              <a:buFont typeface="Arial" panose="020B0604020202020204" pitchFamily="34" charset="0"/>
              <a:buChar char="•"/>
            </a:pPr>
            <a:r>
              <a:rPr lang="en-US" b="1" i="0" dirty="0">
                <a:solidFill>
                  <a:srgbClr val="111111"/>
                </a:solidFill>
                <a:effectLst/>
                <a:latin typeface="Cabin-semi-bold"/>
              </a:rPr>
              <a:t>A SWOT analysis leverages different data sources.</a:t>
            </a:r>
            <a:r>
              <a:rPr lang="en-US" b="0" i="0" dirty="0">
                <a:solidFill>
                  <a:srgbClr val="111111"/>
                </a:solidFill>
                <a:effectLst/>
                <a:latin typeface="SourceSansPro"/>
              </a:rPr>
              <a:t> A company will likely use internal information for strengths and weaknesses. The company will also need to gather external information relating to broad markets, competitors, or </a:t>
            </a:r>
            <a:r>
              <a:rPr lang="en-US" b="0" i="0" u="sng" dirty="0">
                <a:solidFill>
                  <a:srgbClr val="2C40D0"/>
                </a:solidFill>
                <a:effectLst/>
                <a:latin typeface="SourceSansPro"/>
                <a:hlinkClick r:id="rId3"/>
              </a:rPr>
              <a:t>macroeconomic</a:t>
            </a:r>
            <a:r>
              <a:rPr lang="en-US" b="0" i="0" dirty="0">
                <a:solidFill>
                  <a:srgbClr val="111111"/>
                </a:solidFill>
                <a:effectLst/>
                <a:latin typeface="SourceSansPro"/>
              </a:rPr>
              <a:t> forces for opportunities and threats. Instead of relying on a single, potentially biased source, a good SWOT analysis compiles various angles.</a:t>
            </a:r>
          </a:p>
          <a:p>
            <a:pPr algn="l">
              <a:buFont typeface="Arial" panose="020B0604020202020204" pitchFamily="34" charset="0"/>
              <a:buChar char="•"/>
            </a:pPr>
            <a:r>
              <a:rPr lang="en-US" b="1" i="0" dirty="0">
                <a:solidFill>
                  <a:srgbClr val="111111"/>
                </a:solidFill>
                <a:effectLst/>
                <a:latin typeface="Cabin-semi-bold"/>
              </a:rPr>
              <a:t>A SWOT analysis may not be overly costly to prepare.</a:t>
            </a:r>
            <a:r>
              <a:rPr lang="en-US" b="0" i="0" dirty="0">
                <a:solidFill>
                  <a:srgbClr val="111111"/>
                </a:solidFill>
                <a:effectLst/>
                <a:latin typeface="SourceSansPro"/>
              </a:rPr>
              <a:t> Some SWOT reports do not need to be overly technical; therefore, many different staff members can contribute to its preparation without training or external consulting.</a:t>
            </a:r>
          </a:p>
          <a:p>
            <a:endParaRPr lang="en-IN" dirty="0"/>
          </a:p>
        </p:txBody>
      </p:sp>
    </p:spTree>
    <p:extLst>
      <p:ext uri="{BB962C8B-B14F-4D97-AF65-F5344CB8AC3E}">
        <p14:creationId xmlns:p14="http://schemas.microsoft.com/office/powerpoint/2010/main" val="306427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73A3C-8D50-AB01-604E-94059A0D6D37}"/>
              </a:ext>
            </a:extLst>
          </p:cNvPr>
          <p:cNvSpPr>
            <a:spLocks noGrp="1"/>
          </p:cNvSpPr>
          <p:nvPr>
            <p:ph type="title"/>
          </p:nvPr>
        </p:nvSpPr>
        <p:spPr/>
        <p:txBody>
          <a:bodyPr/>
          <a:lstStyle/>
          <a:p>
            <a:r>
              <a:rPr lang="en-US" dirty="0"/>
              <a:t>SMART Goals</a:t>
            </a:r>
            <a:endParaRPr lang="en-IN" dirty="0"/>
          </a:p>
        </p:txBody>
      </p:sp>
      <p:sp>
        <p:nvSpPr>
          <p:cNvPr id="3" name="Content Placeholder 2">
            <a:extLst>
              <a:ext uri="{FF2B5EF4-FFF2-40B4-BE49-F238E27FC236}">
                <a16:creationId xmlns:a16="http://schemas.microsoft.com/office/drawing/2014/main" id="{A7741B38-BEE1-E37B-E297-7C7B7D75C82B}"/>
              </a:ext>
            </a:extLst>
          </p:cNvPr>
          <p:cNvSpPr>
            <a:spLocks noGrp="1"/>
          </p:cNvSpPr>
          <p:nvPr>
            <p:ph idx="1"/>
          </p:nvPr>
        </p:nvSpPr>
        <p:spPr/>
        <p:txBody>
          <a:bodyPr/>
          <a:lstStyle/>
          <a:p>
            <a:r>
              <a:rPr lang="en-US" dirty="0"/>
              <a:t>Specific</a:t>
            </a:r>
          </a:p>
          <a:p>
            <a:r>
              <a:rPr lang="en-US" dirty="0"/>
              <a:t>Measurable</a:t>
            </a:r>
          </a:p>
          <a:p>
            <a:r>
              <a:rPr lang="en-US" dirty="0"/>
              <a:t>Achievable</a:t>
            </a:r>
          </a:p>
          <a:p>
            <a:r>
              <a:rPr lang="en-IN" dirty="0"/>
              <a:t>Realistic</a:t>
            </a:r>
          </a:p>
          <a:p>
            <a:r>
              <a:rPr lang="en-IN" dirty="0"/>
              <a:t>Time-bound</a:t>
            </a:r>
          </a:p>
          <a:p>
            <a:endParaRPr lang="en-IN" dirty="0"/>
          </a:p>
          <a:p>
            <a:endParaRPr lang="en-IN" dirty="0"/>
          </a:p>
        </p:txBody>
      </p:sp>
    </p:spTree>
    <p:extLst>
      <p:ext uri="{BB962C8B-B14F-4D97-AF65-F5344CB8AC3E}">
        <p14:creationId xmlns:p14="http://schemas.microsoft.com/office/powerpoint/2010/main" val="1450368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3014D7E-24DA-352B-BA40-D31BAFFD9D4B}"/>
              </a:ext>
            </a:extLst>
          </p:cNvPr>
          <p:cNvPicPr>
            <a:picLocks noGrp="1" noChangeAspect="1"/>
          </p:cNvPicPr>
          <p:nvPr>
            <p:ph idx="1"/>
          </p:nvPr>
        </p:nvPicPr>
        <p:blipFill>
          <a:blip r:embed="rId2"/>
          <a:stretch>
            <a:fillRect/>
          </a:stretch>
        </p:blipFill>
        <p:spPr>
          <a:xfrm>
            <a:off x="1261980" y="709864"/>
            <a:ext cx="9668040" cy="5438272"/>
          </a:xfrm>
          <a:prstGeom prst="rect">
            <a:avLst/>
          </a:prstGeom>
        </p:spPr>
      </p:pic>
    </p:spTree>
    <p:extLst>
      <p:ext uri="{BB962C8B-B14F-4D97-AF65-F5344CB8AC3E}">
        <p14:creationId xmlns:p14="http://schemas.microsoft.com/office/powerpoint/2010/main" val="1273923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68E186E-E85A-81C7-E1F7-C147835EAF4E}"/>
              </a:ext>
            </a:extLst>
          </p:cNvPr>
          <p:cNvPicPr>
            <a:picLocks noGrp="1" noChangeAspect="1"/>
          </p:cNvPicPr>
          <p:nvPr>
            <p:ph idx="1"/>
          </p:nvPr>
        </p:nvPicPr>
        <p:blipFill>
          <a:blip r:embed="rId2"/>
          <a:stretch>
            <a:fillRect/>
          </a:stretch>
        </p:blipFill>
        <p:spPr>
          <a:xfrm>
            <a:off x="2582709" y="659355"/>
            <a:ext cx="7026581" cy="5539289"/>
          </a:xfrm>
          <a:prstGeom prst="rect">
            <a:avLst/>
          </a:prstGeom>
        </p:spPr>
      </p:pic>
    </p:spTree>
    <p:extLst>
      <p:ext uri="{BB962C8B-B14F-4D97-AF65-F5344CB8AC3E}">
        <p14:creationId xmlns:p14="http://schemas.microsoft.com/office/powerpoint/2010/main" val="3370871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1AC8838-C734-32BB-1476-20D1F069780A}"/>
              </a:ext>
            </a:extLst>
          </p:cNvPr>
          <p:cNvPicPr>
            <a:picLocks noGrp="1" noChangeAspect="1"/>
          </p:cNvPicPr>
          <p:nvPr>
            <p:ph idx="1"/>
          </p:nvPr>
        </p:nvPicPr>
        <p:blipFill>
          <a:blip r:embed="rId2"/>
          <a:stretch>
            <a:fillRect/>
          </a:stretch>
        </p:blipFill>
        <p:spPr>
          <a:xfrm>
            <a:off x="3609473" y="53089"/>
            <a:ext cx="4993105" cy="6830503"/>
          </a:xfrm>
          <a:prstGeom prst="rect">
            <a:avLst/>
          </a:prstGeom>
        </p:spPr>
      </p:pic>
    </p:spTree>
    <p:extLst>
      <p:ext uri="{BB962C8B-B14F-4D97-AF65-F5344CB8AC3E}">
        <p14:creationId xmlns:p14="http://schemas.microsoft.com/office/powerpoint/2010/main" val="3456255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9E8A865-8CDE-19A8-DA63-706B1DD2A6FD}"/>
              </a:ext>
            </a:extLst>
          </p:cNvPr>
          <p:cNvPicPr>
            <a:picLocks noGrp="1" noChangeAspect="1"/>
          </p:cNvPicPr>
          <p:nvPr>
            <p:ph idx="1"/>
          </p:nvPr>
        </p:nvPicPr>
        <p:blipFill>
          <a:blip r:embed="rId2"/>
          <a:stretch>
            <a:fillRect/>
          </a:stretch>
        </p:blipFill>
        <p:spPr>
          <a:xfrm>
            <a:off x="2018355" y="1514014"/>
            <a:ext cx="7780149" cy="3192651"/>
          </a:xfrm>
        </p:spPr>
      </p:pic>
    </p:spTree>
    <p:extLst>
      <p:ext uri="{BB962C8B-B14F-4D97-AF65-F5344CB8AC3E}">
        <p14:creationId xmlns:p14="http://schemas.microsoft.com/office/powerpoint/2010/main" val="1563019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9613E88-678B-BC26-B523-765EF9958D1D}"/>
              </a:ext>
            </a:extLst>
          </p:cNvPr>
          <p:cNvPicPr>
            <a:picLocks noGrp="1" noChangeAspect="1"/>
          </p:cNvPicPr>
          <p:nvPr>
            <p:ph idx="1"/>
          </p:nvPr>
        </p:nvPicPr>
        <p:blipFill>
          <a:blip r:embed="rId2"/>
          <a:stretch>
            <a:fillRect/>
          </a:stretch>
        </p:blipFill>
        <p:spPr>
          <a:xfrm>
            <a:off x="1430216" y="287614"/>
            <a:ext cx="9214338" cy="6300755"/>
          </a:xfrm>
        </p:spPr>
      </p:pic>
      <p:sp>
        <p:nvSpPr>
          <p:cNvPr id="6" name="TextBox 5">
            <a:extLst>
              <a:ext uri="{FF2B5EF4-FFF2-40B4-BE49-F238E27FC236}">
                <a16:creationId xmlns:a16="http://schemas.microsoft.com/office/drawing/2014/main" id="{A0689327-8D7C-9728-791D-53AEEDA7F039}"/>
              </a:ext>
            </a:extLst>
          </p:cNvPr>
          <p:cNvSpPr txBox="1"/>
          <p:nvPr/>
        </p:nvSpPr>
        <p:spPr>
          <a:xfrm>
            <a:off x="750278" y="457200"/>
            <a:ext cx="339969" cy="2739211"/>
          </a:xfrm>
          <a:prstGeom prst="rect">
            <a:avLst/>
          </a:prstGeom>
          <a:noFill/>
        </p:spPr>
        <p:txBody>
          <a:bodyPr wrap="square" rtlCol="0">
            <a:spAutoFit/>
          </a:bodyPr>
          <a:lstStyle/>
          <a:p>
            <a:r>
              <a:rPr lang="en-IN" sz="3200" dirty="0"/>
              <a:t>YEAR </a:t>
            </a:r>
            <a:r>
              <a:rPr lang="en-IN" sz="4400" b="1" dirty="0">
                <a:effectLst>
                  <a:outerShdw blurRad="38100" dist="38100" dir="2700000" algn="tl">
                    <a:srgbClr val="000000">
                      <a:alpha val="43137"/>
                    </a:srgbClr>
                  </a:outerShdw>
                </a:effectLst>
              </a:rPr>
              <a:t>I</a:t>
            </a:r>
            <a:endParaRPr lang="en-IN"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50727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28D08-1E60-C3F9-6BF1-4D1822E0B2E5}"/>
              </a:ext>
            </a:extLst>
          </p:cNvPr>
          <p:cNvSpPr>
            <a:spLocks noGrp="1"/>
          </p:cNvSpPr>
          <p:nvPr>
            <p:ph type="title"/>
          </p:nvPr>
        </p:nvSpPr>
        <p:spPr/>
        <p:txBody>
          <a:bodyPr/>
          <a:lstStyle/>
          <a:p>
            <a:r>
              <a:rPr lang="en-US" dirty="0"/>
              <a:t>Personality </a:t>
            </a:r>
            <a:endParaRPr lang="en-IN" dirty="0"/>
          </a:p>
        </p:txBody>
      </p:sp>
      <p:sp>
        <p:nvSpPr>
          <p:cNvPr id="3" name="Content Placeholder 2">
            <a:extLst>
              <a:ext uri="{FF2B5EF4-FFF2-40B4-BE49-F238E27FC236}">
                <a16:creationId xmlns:a16="http://schemas.microsoft.com/office/drawing/2014/main" id="{5F6F6DD0-0FF8-076A-6819-B9A97335C1EF}"/>
              </a:ext>
            </a:extLst>
          </p:cNvPr>
          <p:cNvSpPr>
            <a:spLocks noGrp="1"/>
          </p:cNvSpPr>
          <p:nvPr>
            <p:ph idx="1"/>
          </p:nvPr>
        </p:nvSpPr>
        <p:spPr/>
        <p:txBody>
          <a:bodyPr/>
          <a:lstStyle/>
          <a:p>
            <a:r>
              <a:rPr lang="en-US" dirty="0"/>
              <a:t>Person - inherent characteristics</a:t>
            </a:r>
          </a:p>
          <a:p>
            <a:r>
              <a:rPr lang="en-US" dirty="0"/>
              <a:t>Ability – acquire and develop</a:t>
            </a:r>
          </a:p>
          <a:p>
            <a:r>
              <a:rPr lang="en-US" dirty="0"/>
              <a:t>Attire – dress to occasion, Language, Tone, mannerism</a:t>
            </a:r>
          </a:p>
          <a:p>
            <a:r>
              <a:rPr lang="en-IN" dirty="0"/>
              <a:t>Attitude – positive and progressive</a:t>
            </a:r>
          </a:p>
          <a:p>
            <a:r>
              <a:rPr lang="en-IN" dirty="0"/>
              <a:t>Association – Friends, books, media, GIGO</a:t>
            </a:r>
          </a:p>
          <a:p>
            <a:endParaRPr lang="en-IN" dirty="0"/>
          </a:p>
        </p:txBody>
      </p:sp>
    </p:spTree>
    <p:extLst>
      <p:ext uri="{BB962C8B-B14F-4D97-AF65-F5344CB8AC3E}">
        <p14:creationId xmlns:p14="http://schemas.microsoft.com/office/powerpoint/2010/main" val="26919061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07080-EB9D-5A93-6DBE-58E0E7C7CD88}"/>
              </a:ext>
            </a:extLst>
          </p:cNvPr>
          <p:cNvSpPr>
            <a:spLocks noGrp="1"/>
          </p:cNvSpPr>
          <p:nvPr>
            <p:ph type="title"/>
          </p:nvPr>
        </p:nvSpPr>
        <p:spPr/>
        <p:txBody>
          <a:bodyPr/>
          <a:lstStyle/>
          <a:p>
            <a:r>
              <a:rPr lang="en-US" dirty="0"/>
              <a:t>Success/Failure</a:t>
            </a:r>
            <a:endParaRPr lang="en-IN" dirty="0"/>
          </a:p>
        </p:txBody>
      </p:sp>
      <p:sp>
        <p:nvSpPr>
          <p:cNvPr id="3" name="Content Placeholder 2">
            <a:extLst>
              <a:ext uri="{FF2B5EF4-FFF2-40B4-BE49-F238E27FC236}">
                <a16:creationId xmlns:a16="http://schemas.microsoft.com/office/drawing/2014/main" id="{53F4AA7F-17E0-740F-6648-0A775C94404F}"/>
              </a:ext>
            </a:extLst>
          </p:cNvPr>
          <p:cNvSpPr>
            <a:spLocks noGrp="1"/>
          </p:cNvSpPr>
          <p:nvPr>
            <p:ph idx="1"/>
          </p:nvPr>
        </p:nvSpPr>
        <p:spPr/>
        <p:txBody>
          <a:bodyPr/>
          <a:lstStyle/>
          <a:p>
            <a:r>
              <a:rPr lang="en-US" dirty="0"/>
              <a:t>Plan</a:t>
            </a:r>
          </a:p>
          <a:p>
            <a:r>
              <a:rPr lang="en-US" dirty="0"/>
              <a:t>Hard Work, Effort as per the plan</a:t>
            </a:r>
          </a:p>
          <a:p>
            <a:r>
              <a:rPr lang="en-US" dirty="0"/>
              <a:t>Regularity</a:t>
            </a:r>
          </a:p>
          <a:p>
            <a:r>
              <a:rPr lang="en-US" dirty="0"/>
              <a:t>Faith/Fear/Courage</a:t>
            </a:r>
          </a:p>
          <a:p>
            <a:r>
              <a:rPr lang="en-IN" dirty="0"/>
              <a:t>Collaboration and associations, network</a:t>
            </a:r>
          </a:p>
          <a:p>
            <a:endParaRPr lang="en-IN" dirty="0"/>
          </a:p>
        </p:txBody>
      </p:sp>
    </p:spTree>
    <p:extLst>
      <p:ext uri="{BB962C8B-B14F-4D97-AF65-F5344CB8AC3E}">
        <p14:creationId xmlns:p14="http://schemas.microsoft.com/office/powerpoint/2010/main" val="3972406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9244C-9439-3159-5989-38D20E00965F}"/>
              </a:ext>
            </a:extLst>
          </p:cNvPr>
          <p:cNvSpPr>
            <a:spLocks noGrp="1"/>
          </p:cNvSpPr>
          <p:nvPr>
            <p:ph type="title"/>
          </p:nvPr>
        </p:nvSpPr>
        <p:spPr/>
        <p:txBody>
          <a:bodyPr/>
          <a:lstStyle/>
          <a:p>
            <a:r>
              <a:rPr lang="en-US" dirty="0"/>
              <a:t>SWOT Analysis</a:t>
            </a:r>
            <a:endParaRPr lang="en-IN" dirty="0"/>
          </a:p>
        </p:txBody>
      </p:sp>
      <p:sp>
        <p:nvSpPr>
          <p:cNvPr id="3" name="Content Placeholder 2">
            <a:extLst>
              <a:ext uri="{FF2B5EF4-FFF2-40B4-BE49-F238E27FC236}">
                <a16:creationId xmlns:a16="http://schemas.microsoft.com/office/drawing/2014/main" id="{A3960920-90D2-1241-3B80-7DC887737118}"/>
              </a:ext>
            </a:extLst>
          </p:cNvPr>
          <p:cNvSpPr>
            <a:spLocks noGrp="1"/>
          </p:cNvSpPr>
          <p:nvPr>
            <p:ph idx="1"/>
          </p:nvPr>
        </p:nvSpPr>
        <p:spPr/>
        <p:txBody>
          <a:bodyPr/>
          <a:lstStyle/>
          <a:p>
            <a:r>
              <a:rPr lang="en-US" dirty="0"/>
              <a:t>Strength</a:t>
            </a:r>
          </a:p>
          <a:p>
            <a:r>
              <a:rPr lang="en-US" dirty="0"/>
              <a:t>Weakness</a:t>
            </a:r>
          </a:p>
          <a:p>
            <a:r>
              <a:rPr lang="en-US" dirty="0"/>
              <a:t>Opportunities</a:t>
            </a:r>
          </a:p>
          <a:p>
            <a:r>
              <a:rPr lang="en-US" dirty="0"/>
              <a:t>Threats</a:t>
            </a:r>
          </a:p>
          <a:p>
            <a:endParaRPr lang="en-IN" dirty="0"/>
          </a:p>
        </p:txBody>
      </p:sp>
    </p:spTree>
    <p:extLst>
      <p:ext uri="{BB962C8B-B14F-4D97-AF65-F5344CB8AC3E}">
        <p14:creationId xmlns:p14="http://schemas.microsoft.com/office/powerpoint/2010/main" val="1673855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8BED55-6BAA-B9C0-B77B-FC3E577859FD}"/>
              </a:ext>
            </a:extLst>
          </p:cNvPr>
          <p:cNvSpPr>
            <a:spLocks noGrp="1"/>
          </p:cNvSpPr>
          <p:nvPr>
            <p:ph idx="1"/>
          </p:nvPr>
        </p:nvSpPr>
        <p:spPr>
          <a:xfrm>
            <a:off x="838200" y="1184031"/>
            <a:ext cx="10515600" cy="4992932"/>
          </a:xfrm>
        </p:spPr>
        <p:txBody>
          <a:bodyPr>
            <a:normAutofit fontScale="85000" lnSpcReduction="20000"/>
          </a:bodyPr>
          <a:lstStyle/>
          <a:p>
            <a:pPr algn="l">
              <a:lnSpc>
                <a:spcPct val="150000"/>
              </a:lnSpc>
              <a:spcAft>
                <a:spcPts val="600"/>
              </a:spcAft>
              <a:buFont typeface="Arial" panose="020B0604020202020204" pitchFamily="34" charset="0"/>
              <a:buChar char="•"/>
            </a:pPr>
            <a:r>
              <a:rPr lang="en-US" sz="2400" b="0" i="0" dirty="0">
                <a:solidFill>
                  <a:srgbClr val="111111"/>
                </a:solidFill>
                <a:effectLst/>
                <a:latin typeface="SourceSansPro"/>
              </a:rPr>
              <a:t>SWOT analysis is a </a:t>
            </a:r>
            <a:r>
              <a:rPr lang="en-US" sz="2400" b="1" i="0" dirty="0">
                <a:solidFill>
                  <a:srgbClr val="111111"/>
                </a:solidFill>
                <a:effectLst>
                  <a:outerShdw blurRad="38100" dist="38100" dir="2700000" algn="tl">
                    <a:srgbClr val="000000">
                      <a:alpha val="43137"/>
                    </a:srgbClr>
                  </a:outerShdw>
                </a:effectLst>
                <a:latin typeface="SourceSansPro"/>
              </a:rPr>
              <a:t>strategic planning technique </a:t>
            </a:r>
            <a:r>
              <a:rPr lang="en-US" sz="2400" b="0" i="0" dirty="0">
                <a:solidFill>
                  <a:srgbClr val="111111"/>
                </a:solidFill>
                <a:effectLst/>
                <a:latin typeface="SourceSansPro"/>
              </a:rPr>
              <a:t>that provides assessment tools.</a:t>
            </a:r>
          </a:p>
          <a:p>
            <a:pPr algn="l">
              <a:lnSpc>
                <a:spcPct val="150000"/>
              </a:lnSpc>
              <a:spcAft>
                <a:spcPts val="600"/>
              </a:spcAft>
              <a:buFont typeface="Arial" panose="020B0604020202020204" pitchFamily="34" charset="0"/>
              <a:buChar char="•"/>
            </a:pPr>
            <a:r>
              <a:rPr lang="en-US" sz="2400" b="0" i="0" dirty="0">
                <a:solidFill>
                  <a:srgbClr val="111111"/>
                </a:solidFill>
                <a:effectLst/>
                <a:latin typeface="SourceSansPro"/>
              </a:rPr>
              <a:t>Identifying core strengths, weaknesses, opportunities, and threats leads to </a:t>
            </a:r>
            <a:r>
              <a:rPr lang="en-US" sz="2400" b="1" i="0" dirty="0">
                <a:solidFill>
                  <a:srgbClr val="111111"/>
                </a:solidFill>
                <a:effectLst>
                  <a:outerShdw blurRad="38100" dist="38100" dir="2700000" algn="tl">
                    <a:srgbClr val="000000">
                      <a:alpha val="43137"/>
                    </a:srgbClr>
                  </a:outerShdw>
                </a:effectLst>
                <a:latin typeface="SourceSansPro"/>
              </a:rPr>
              <a:t>fact-based analysis, fresh perspectives, and new ideas</a:t>
            </a:r>
            <a:r>
              <a:rPr lang="en-US" sz="2400" b="0" i="0" dirty="0">
                <a:solidFill>
                  <a:srgbClr val="111111"/>
                </a:solidFill>
                <a:effectLst/>
                <a:latin typeface="SourceSansPro"/>
              </a:rPr>
              <a:t>.</a:t>
            </a:r>
          </a:p>
          <a:p>
            <a:pPr algn="l">
              <a:lnSpc>
                <a:spcPct val="150000"/>
              </a:lnSpc>
              <a:spcAft>
                <a:spcPts val="600"/>
              </a:spcAft>
              <a:buFont typeface="Arial" panose="020B0604020202020204" pitchFamily="34" charset="0"/>
              <a:buChar char="•"/>
            </a:pPr>
            <a:r>
              <a:rPr lang="en-US" sz="2400" b="0" i="0" dirty="0">
                <a:solidFill>
                  <a:srgbClr val="111111"/>
                </a:solidFill>
                <a:effectLst/>
                <a:latin typeface="SourceSansPro"/>
              </a:rPr>
              <a:t>A SWOT analysis pulls information </a:t>
            </a:r>
            <a:r>
              <a:rPr lang="en-US" sz="2400" b="1" i="0" dirty="0">
                <a:solidFill>
                  <a:srgbClr val="111111"/>
                </a:solidFill>
                <a:effectLst>
                  <a:outerShdw blurRad="38100" dist="38100" dir="2700000" algn="tl">
                    <a:srgbClr val="000000">
                      <a:alpha val="43137"/>
                    </a:srgbClr>
                  </a:outerShdw>
                </a:effectLst>
                <a:latin typeface="SourceSansPro"/>
              </a:rPr>
              <a:t>internal sources </a:t>
            </a:r>
            <a:r>
              <a:rPr lang="en-US" sz="2400" b="0" i="0" dirty="0">
                <a:solidFill>
                  <a:srgbClr val="111111"/>
                </a:solidFill>
                <a:effectLst/>
                <a:latin typeface="SourceSansPro"/>
              </a:rPr>
              <a:t>(strengths of weaknesses of the specific company) as well as </a:t>
            </a:r>
            <a:r>
              <a:rPr lang="en-US" sz="2400" b="1" i="0" dirty="0">
                <a:solidFill>
                  <a:srgbClr val="111111"/>
                </a:solidFill>
                <a:effectLst>
                  <a:outerShdw blurRad="38100" dist="38100" dir="2700000" algn="tl">
                    <a:srgbClr val="000000">
                      <a:alpha val="43137"/>
                    </a:srgbClr>
                  </a:outerShdw>
                </a:effectLst>
                <a:latin typeface="SourceSansPro"/>
              </a:rPr>
              <a:t>external forces </a:t>
            </a:r>
            <a:r>
              <a:rPr lang="en-US" sz="2400" b="0" i="0" dirty="0">
                <a:solidFill>
                  <a:srgbClr val="111111"/>
                </a:solidFill>
                <a:effectLst/>
                <a:latin typeface="SourceSansPro"/>
              </a:rPr>
              <a:t>that may have uncontrollable impacts to decisions (opportunities and threats).</a:t>
            </a:r>
          </a:p>
          <a:p>
            <a:pPr algn="l">
              <a:lnSpc>
                <a:spcPct val="150000"/>
              </a:lnSpc>
              <a:spcAft>
                <a:spcPts val="600"/>
              </a:spcAft>
              <a:buFont typeface="Arial" panose="020B0604020202020204" pitchFamily="34" charset="0"/>
              <a:buChar char="•"/>
            </a:pPr>
            <a:r>
              <a:rPr lang="en-US" sz="2400" b="0" i="0" dirty="0">
                <a:solidFill>
                  <a:srgbClr val="111111"/>
                </a:solidFill>
                <a:effectLst/>
                <a:latin typeface="SourceSansPro"/>
              </a:rPr>
              <a:t>SWOT analysis works best when diverse groups or voices within an organization are free to provide </a:t>
            </a:r>
            <a:r>
              <a:rPr lang="en-US" sz="2400" b="1" i="0" dirty="0">
                <a:solidFill>
                  <a:srgbClr val="111111"/>
                </a:solidFill>
                <a:effectLst>
                  <a:outerShdw blurRad="38100" dist="38100" dir="2700000" algn="tl">
                    <a:srgbClr val="000000">
                      <a:alpha val="43137"/>
                    </a:srgbClr>
                  </a:outerShdw>
                </a:effectLst>
                <a:latin typeface="SourceSansPro"/>
              </a:rPr>
              <a:t>realistic data points </a:t>
            </a:r>
            <a:r>
              <a:rPr lang="en-US" sz="2400" b="0" i="0" dirty="0">
                <a:solidFill>
                  <a:srgbClr val="111111"/>
                </a:solidFill>
                <a:effectLst/>
                <a:latin typeface="SourceSansPro"/>
              </a:rPr>
              <a:t>rather than prescribed messaging.</a:t>
            </a:r>
          </a:p>
          <a:p>
            <a:pPr algn="l">
              <a:lnSpc>
                <a:spcPct val="150000"/>
              </a:lnSpc>
              <a:spcAft>
                <a:spcPts val="600"/>
              </a:spcAft>
              <a:buFont typeface="Arial" panose="020B0604020202020204" pitchFamily="34" charset="0"/>
              <a:buChar char="•"/>
            </a:pPr>
            <a:r>
              <a:rPr lang="en-US" sz="2400" b="0" i="0" dirty="0">
                <a:solidFill>
                  <a:srgbClr val="111111"/>
                </a:solidFill>
                <a:effectLst/>
                <a:latin typeface="SourceSansPro"/>
              </a:rPr>
              <a:t>Findings of a SWOT analysis are often synthesized </a:t>
            </a:r>
            <a:r>
              <a:rPr lang="en-US" sz="2400" b="1" i="0" dirty="0">
                <a:solidFill>
                  <a:srgbClr val="111111"/>
                </a:solidFill>
                <a:effectLst>
                  <a:outerShdw blurRad="38100" dist="38100" dir="2700000" algn="tl">
                    <a:srgbClr val="000000">
                      <a:alpha val="43137"/>
                    </a:srgbClr>
                  </a:outerShdw>
                </a:effectLst>
                <a:latin typeface="SourceSansPro"/>
              </a:rPr>
              <a:t>to support a single objective </a:t>
            </a:r>
            <a:r>
              <a:rPr lang="en-US" sz="2400" b="0" i="0" dirty="0">
                <a:solidFill>
                  <a:srgbClr val="111111"/>
                </a:solidFill>
                <a:effectLst/>
                <a:latin typeface="SourceSansPro"/>
              </a:rPr>
              <a:t>or decision that a company is facing.</a:t>
            </a:r>
          </a:p>
        </p:txBody>
      </p:sp>
    </p:spTree>
    <p:extLst>
      <p:ext uri="{BB962C8B-B14F-4D97-AF65-F5344CB8AC3E}">
        <p14:creationId xmlns:p14="http://schemas.microsoft.com/office/powerpoint/2010/main" val="52581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0FAA1B-68AD-4E8C-EB38-B0D2BAB9A556}"/>
              </a:ext>
            </a:extLst>
          </p:cNvPr>
          <p:cNvSpPr>
            <a:spLocks noGrp="1"/>
          </p:cNvSpPr>
          <p:nvPr>
            <p:ph idx="1"/>
          </p:nvPr>
        </p:nvSpPr>
        <p:spPr>
          <a:xfrm>
            <a:off x="838200" y="984738"/>
            <a:ext cx="10515600" cy="5192225"/>
          </a:xfrm>
        </p:spPr>
        <p:txBody>
          <a:bodyPr>
            <a:normAutofit fontScale="85000" lnSpcReduction="10000"/>
          </a:bodyPr>
          <a:lstStyle/>
          <a:p>
            <a:pPr algn="l">
              <a:lnSpc>
                <a:spcPct val="150000"/>
              </a:lnSpc>
              <a:spcAft>
                <a:spcPts val="1200"/>
              </a:spcAft>
            </a:pPr>
            <a:r>
              <a:rPr lang="en-US" sz="2400" b="0" i="0" dirty="0">
                <a:solidFill>
                  <a:srgbClr val="111111"/>
                </a:solidFill>
                <a:effectLst/>
                <a:latin typeface="SourceSansPro"/>
              </a:rPr>
              <a:t>SWOT analysis is a technique for assessing the performance, competition, risk, and potential of a business, as well as part of a business such as a product line or division, an industry, or other entity.</a:t>
            </a:r>
          </a:p>
          <a:p>
            <a:pPr algn="l">
              <a:lnSpc>
                <a:spcPct val="150000"/>
              </a:lnSpc>
              <a:spcAft>
                <a:spcPts val="1200"/>
              </a:spcAft>
            </a:pPr>
            <a:r>
              <a:rPr lang="en-US" sz="2400" b="0" i="0" dirty="0">
                <a:solidFill>
                  <a:srgbClr val="111111"/>
                </a:solidFill>
                <a:effectLst/>
                <a:latin typeface="SourceSansPro"/>
              </a:rPr>
              <a:t>Using </a:t>
            </a:r>
            <a:r>
              <a:rPr lang="en-US" sz="2400" b="0" i="0" u="sng" dirty="0">
                <a:solidFill>
                  <a:srgbClr val="2C40D0"/>
                </a:solidFill>
                <a:effectLst/>
                <a:latin typeface="SourceSansPro"/>
              </a:rPr>
              <a:t>internal and external data</a:t>
            </a:r>
            <a:r>
              <a:rPr lang="en-US" sz="2400" b="0" i="0" dirty="0">
                <a:solidFill>
                  <a:srgbClr val="111111"/>
                </a:solidFill>
                <a:effectLst/>
                <a:latin typeface="SourceSansPro"/>
              </a:rPr>
              <a:t>, the technique can guide businesses toward strategies more likely to be successful, and away from those in which they have been, or are likely to be, less successful. Independent SWOT analysts, investors, or competitors can also guide them on whether a company, product line, or industry might be strong or weak and why.</a:t>
            </a:r>
          </a:p>
          <a:p>
            <a:pPr>
              <a:lnSpc>
                <a:spcPct val="150000"/>
              </a:lnSpc>
              <a:spcAft>
                <a:spcPts val="1200"/>
              </a:spcAft>
            </a:pPr>
            <a:r>
              <a:rPr lang="en-US" sz="2400" b="0" i="0" dirty="0">
                <a:solidFill>
                  <a:srgbClr val="111111"/>
                </a:solidFill>
                <a:effectLst/>
                <a:latin typeface="SourceSansPro"/>
              </a:rPr>
              <a:t>SWOT analysis was first used to analyze businesses. Now, it's often used by governments, nonprofits, and individuals, including investors and entrepreneurs. There is seemingly limitless applications to the SWOT analysis.</a:t>
            </a:r>
            <a:endParaRPr lang="en-IN" sz="2400" dirty="0"/>
          </a:p>
        </p:txBody>
      </p:sp>
    </p:spTree>
    <p:extLst>
      <p:ext uri="{BB962C8B-B14F-4D97-AF65-F5344CB8AC3E}">
        <p14:creationId xmlns:p14="http://schemas.microsoft.com/office/powerpoint/2010/main" val="2363635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D0F150-803D-CB87-01F6-41B78E1E535D}"/>
              </a:ext>
            </a:extLst>
          </p:cNvPr>
          <p:cNvSpPr>
            <a:spLocks noGrp="1"/>
          </p:cNvSpPr>
          <p:nvPr>
            <p:ph idx="1"/>
          </p:nvPr>
        </p:nvSpPr>
        <p:spPr>
          <a:xfrm>
            <a:off x="797169" y="550984"/>
            <a:ext cx="10679723" cy="5650523"/>
          </a:xfrm>
        </p:spPr>
        <p:txBody>
          <a:bodyPr>
            <a:normAutofit fontScale="62500" lnSpcReduction="20000"/>
          </a:bodyPr>
          <a:lstStyle/>
          <a:p>
            <a:pPr algn="l"/>
            <a:r>
              <a:rPr lang="en-US" b="1" i="0" dirty="0">
                <a:solidFill>
                  <a:srgbClr val="111111"/>
                </a:solidFill>
                <a:effectLst/>
                <a:latin typeface="Cabin-semi-bold"/>
              </a:rPr>
              <a:t>Components of SWOT Analysis</a:t>
            </a:r>
          </a:p>
          <a:p>
            <a:pPr algn="l"/>
            <a:r>
              <a:rPr lang="en-US" b="0" i="0" dirty="0">
                <a:solidFill>
                  <a:srgbClr val="111111"/>
                </a:solidFill>
                <a:effectLst/>
                <a:latin typeface="SourceSansPro"/>
              </a:rPr>
              <a:t>Every SWOT analysis will include the following four categories. Though the elements and discoveries within these categories will vary from company to company, a SWOT analysis is not complete without each of these elements:</a:t>
            </a:r>
          </a:p>
          <a:p>
            <a:pPr algn="l"/>
            <a:r>
              <a:rPr lang="en-US" b="1" i="0" dirty="0">
                <a:solidFill>
                  <a:srgbClr val="111111"/>
                </a:solidFill>
                <a:effectLst/>
                <a:latin typeface="Cabin-semi-bold"/>
              </a:rPr>
              <a:t>Strengths</a:t>
            </a:r>
          </a:p>
          <a:p>
            <a:pPr algn="l"/>
            <a:r>
              <a:rPr lang="en-US" b="0" i="0" dirty="0">
                <a:solidFill>
                  <a:srgbClr val="111111"/>
                </a:solidFill>
                <a:effectLst/>
                <a:latin typeface="SourceSansPro"/>
              </a:rPr>
              <a:t>Strengths describe what an organization excels at and what </a:t>
            </a:r>
            <a:r>
              <a:rPr lang="en-US" b="0" i="0" u="sng" dirty="0">
                <a:solidFill>
                  <a:srgbClr val="2C40D0"/>
                </a:solidFill>
                <a:effectLst/>
                <a:latin typeface="SourceSansPro"/>
                <a:hlinkClick r:id="rId2"/>
              </a:rPr>
              <a:t>separates it from the competition</a:t>
            </a:r>
            <a:r>
              <a:rPr lang="en-US" b="0" i="0" dirty="0">
                <a:solidFill>
                  <a:srgbClr val="111111"/>
                </a:solidFill>
                <a:effectLst/>
                <a:latin typeface="SourceSansPro"/>
              </a:rPr>
              <a:t>: a strong brand, loyal customer base, a strong balance sheet, unique technology, and so on. For example, a hedge fund may have developed a proprietary trading strategy that returns market-beating results. It must then decide how to use those results to attract new investors.</a:t>
            </a:r>
          </a:p>
          <a:p>
            <a:pPr algn="l"/>
            <a:r>
              <a:rPr lang="en-US" b="1" i="0" dirty="0">
                <a:solidFill>
                  <a:srgbClr val="111111"/>
                </a:solidFill>
                <a:effectLst/>
                <a:latin typeface="Cabin-semi-bold"/>
              </a:rPr>
              <a:t>Weaknesses</a:t>
            </a:r>
          </a:p>
          <a:p>
            <a:pPr algn="l"/>
            <a:r>
              <a:rPr lang="en-US" b="0" i="0" dirty="0">
                <a:solidFill>
                  <a:srgbClr val="111111"/>
                </a:solidFill>
                <a:effectLst/>
                <a:latin typeface="SourceSansPro"/>
              </a:rPr>
              <a:t>Weaknesses stop an organization from performing at its optimum level. They are areas where the business needs to improve to remain competitive: a weak brand, higher-than-average turnover, high levels of debt, an inadequate supply chain, or lack of capital.</a:t>
            </a:r>
          </a:p>
          <a:p>
            <a:pPr algn="l"/>
            <a:r>
              <a:rPr lang="en-US" b="1" i="0" dirty="0">
                <a:solidFill>
                  <a:srgbClr val="111111"/>
                </a:solidFill>
                <a:effectLst/>
                <a:latin typeface="Cabin-semi-bold"/>
              </a:rPr>
              <a:t>Opportunities</a:t>
            </a:r>
          </a:p>
          <a:p>
            <a:pPr algn="l"/>
            <a:r>
              <a:rPr lang="en-US" b="0" i="0" dirty="0">
                <a:solidFill>
                  <a:srgbClr val="111111"/>
                </a:solidFill>
                <a:effectLst/>
                <a:latin typeface="SourceSansPro"/>
              </a:rPr>
              <a:t>Opportunities refer to favorable external factors that could give an organization a competitive advantage. For example, if a country cuts tariffs, a car manufacturer can export its cars into a new market, increasing sales and </a:t>
            </a:r>
            <a:r>
              <a:rPr lang="en-US" b="0" i="0" u="sng" dirty="0">
                <a:solidFill>
                  <a:srgbClr val="2C40D0"/>
                </a:solidFill>
                <a:effectLst/>
                <a:latin typeface="SourceSansPro"/>
                <a:hlinkClick r:id="rId3"/>
              </a:rPr>
              <a:t>market share</a:t>
            </a:r>
            <a:r>
              <a:rPr lang="en-US" b="0" i="0" dirty="0">
                <a:solidFill>
                  <a:srgbClr val="111111"/>
                </a:solidFill>
                <a:effectLst/>
                <a:latin typeface="SourceSansPro"/>
              </a:rPr>
              <a:t>.</a:t>
            </a:r>
          </a:p>
          <a:p>
            <a:pPr algn="l"/>
            <a:r>
              <a:rPr lang="en-US" b="1" i="0" dirty="0">
                <a:solidFill>
                  <a:srgbClr val="111111"/>
                </a:solidFill>
                <a:effectLst/>
                <a:latin typeface="Cabin-semi-bold"/>
              </a:rPr>
              <a:t>Threats</a:t>
            </a:r>
          </a:p>
          <a:p>
            <a:pPr algn="l"/>
            <a:r>
              <a:rPr lang="en-US" b="0" i="0" dirty="0">
                <a:solidFill>
                  <a:srgbClr val="111111"/>
                </a:solidFill>
                <a:effectLst/>
                <a:latin typeface="SourceSansPro"/>
              </a:rPr>
              <a:t>Threats</a:t>
            </a:r>
            <a:r>
              <a:rPr lang="en-US" b="1" i="0" dirty="0">
                <a:solidFill>
                  <a:srgbClr val="111111"/>
                </a:solidFill>
                <a:effectLst/>
                <a:latin typeface="Cabin-semi-bold"/>
              </a:rPr>
              <a:t> </a:t>
            </a:r>
            <a:r>
              <a:rPr lang="en-US" b="0" i="0" dirty="0">
                <a:solidFill>
                  <a:srgbClr val="111111"/>
                </a:solidFill>
                <a:effectLst/>
                <a:latin typeface="SourceSansPro"/>
              </a:rPr>
              <a:t>refer to factors that have the potential to harm an organization. For example, a drought is a threat to a wheat-producing company, as it may destroy or reduce the crop yield. Other common threats include things like rising costs for materials, increasing competition, tight labor supply. and so on.</a:t>
            </a:r>
          </a:p>
        </p:txBody>
      </p:sp>
    </p:spTree>
    <p:extLst>
      <p:ext uri="{BB962C8B-B14F-4D97-AF65-F5344CB8AC3E}">
        <p14:creationId xmlns:p14="http://schemas.microsoft.com/office/powerpoint/2010/main" val="451186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91779E-71B0-0284-2BEA-262120A3ADAF}"/>
              </a:ext>
            </a:extLst>
          </p:cNvPr>
          <p:cNvSpPr>
            <a:spLocks noGrp="1"/>
          </p:cNvSpPr>
          <p:nvPr>
            <p:ph idx="1"/>
          </p:nvPr>
        </p:nvSpPr>
        <p:spPr>
          <a:xfrm>
            <a:off x="838200" y="457200"/>
            <a:ext cx="10515600" cy="6037385"/>
          </a:xfrm>
        </p:spPr>
        <p:txBody>
          <a:bodyPr>
            <a:normAutofit fontScale="77500" lnSpcReduction="20000"/>
          </a:bodyPr>
          <a:lstStyle/>
          <a:p>
            <a:pPr algn="l"/>
            <a:r>
              <a:rPr lang="en-US" b="1" i="0" dirty="0">
                <a:solidFill>
                  <a:srgbClr val="111111"/>
                </a:solidFill>
                <a:effectLst/>
                <a:latin typeface="Cabin-semi-bold"/>
              </a:rPr>
              <a:t>How to Do a SWOT Analysis</a:t>
            </a:r>
          </a:p>
          <a:p>
            <a:pPr algn="l"/>
            <a:r>
              <a:rPr lang="en-US" b="0" i="0" dirty="0">
                <a:solidFill>
                  <a:srgbClr val="111111"/>
                </a:solidFill>
                <a:effectLst/>
                <a:latin typeface="Cabin-semi-bold"/>
              </a:rPr>
              <a:t>Step 1: </a:t>
            </a:r>
            <a:r>
              <a:rPr lang="en-US" b="1" i="0" dirty="0">
                <a:solidFill>
                  <a:srgbClr val="111111"/>
                </a:solidFill>
                <a:effectLst/>
                <a:latin typeface="Cabin-semi-bold"/>
              </a:rPr>
              <a:t>Determine Your Objective</a:t>
            </a:r>
          </a:p>
          <a:p>
            <a:pPr algn="l"/>
            <a:r>
              <a:rPr lang="en-US" b="0" i="0" dirty="0">
                <a:solidFill>
                  <a:srgbClr val="111111"/>
                </a:solidFill>
                <a:effectLst/>
                <a:latin typeface="SourceSansPro"/>
              </a:rPr>
              <a:t>A SWOT analysis can be broad, though more value will likely be generated if the analysis is pointed directly at an objective. For example, the objective of a SWOT analysis may focus only on whether or not to perform a new product </a:t>
            </a:r>
            <a:r>
              <a:rPr lang="en-US" b="0" i="0" u="sng" dirty="0">
                <a:solidFill>
                  <a:srgbClr val="2C40D0"/>
                </a:solidFill>
                <a:effectLst/>
                <a:latin typeface="SourceSansPro"/>
                <a:hlinkClick r:id="rId2"/>
              </a:rPr>
              <a:t>rollout</a:t>
            </a:r>
            <a:r>
              <a:rPr lang="en-US" b="0" i="0" dirty="0">
                <a:solidFill>
                  <a:srgbClr val="111111"/>
                </a:solidFill>
                <a:effectLst/>
                <a:latin typeface="SourceSansPro"/>
              </a:rPr>
              <a:t>. With an objective in mind, a company will have guidance on what they hope to achieve at the end of the process. In this example, the SWOT analysis should help determine whether or not the product should be introduced.</a:t>
            </a:r>
            <a:br>
              <a:rPr lang="en-US" b="0" i="0" dirty="0">
                <a:solidFill>
                  <a:srgbClr val="111111"/>
                </a:solidFill>
                <a:effectLst/>
                <a:latin typeface="SourceSansPro"/>
              </a:rPr>
            </a:br>
            <a:endParaRPr lang="en-US" b="0" i="0" dirty="0">
              <a:solidFill>
                <a:srgbClr val="111111"/>
              </a:solidFill>
              <a:effectLst/>
              <a:latin typeface="SourceSansPro"/>
            </a:endParaRPr>
          </a:p>
          <a:p>
            <a:pPr algn="l"/>
            <a:r>
              <a:rPr lang="en-US" b="0" i="0" dirty="0">
                <a:solidFill>
                  <a:srgbClr val="111111"/>
                </a:solidFill>
                <a:effectLst/>
                <a:latin typeface="Cabin-semi-bold"/>
              </a:rPr>
              <a:t>Step 2: </a:t>
            </a:r>
            <a:r>
              <a:rPr lang="en-US" b="1" i="0" dirty="0">
                <a:solidFill>
                  <a:srgbClr val="111111"/>
                </a:solidFill>
                <a:effectLst/>
                <a:latin typeface="Cabin-semi-bold"/>
              </a:rPr>
              <a:t>Gather Resources</a:t>
            </a:r>
          </a:p>
          <a:p>
            <a:pPr algn="l"/>
            <a:r>
              <a:rPr lang="en-US" b="0" i="0" dirty="0">
                <a:solidFill>
                  <a:srgbClr val="111111"/>
                </a:solidFill>
                <a:effectLst/>
                <a:latin typeface="SourceSansPro"/>
              </a:rPr>
              <a:t>Every SWOT analysis will vary, and a company may need different data sets to support pulling together different SWOT analysis tables. A company should begin by understanding what information it has access to, what data limitations it faces, and how reliable its external data sources are.</a:t>
            </a:r>
          </a:p>
          <a:p>
            <a:pPr algn="l"/>
            <a:r>
              <a:rPr lang="en-US" b="0" i="0" dirty="0">
                <a:solidFill>
                  <a:srgbClr val="111111"/>
                </a:solidFill>
                <a:effectLst/>
                <a:latin typeface="SourceSansPro"/>
              </a:rPr>
              <a:t>In addition to data, a company should understand the right combination of personnel to have involved in the analysis. Some staff may be more connected with external forces, while various staff within the </a:t>
            </a:r>
            <a:r>
              <a:rPr lang="en-US" b="0" i="0" u="sng" dirty="0">
                <a:solidFill>
                  <a:srgbClr val="2C40D0"/>
                </a:solidFill>
                <a:effectLst/>
                <a:latin typeface="SourceSansPro"/>
                <a:hlinkClick r:id="rId3"/>
              </a:rPr>
              <a:t>manufacturing</a:t>
            </a:r>
            <a:r>
              <a:rPr lang="en-US" b="0" i="0" dirty="0">
                <a:solidFill>
                  <a:srgbClr val="111111"/>
                </a:solidFill>
                <a:effectLst/>
                <a:latin typeface="SourceSansPro"/>
              </a:rPr>
              <a:t> or </a:t>
            </a:r>
            <a:r>
              <a:rPr lang="en-US" b="0" i="0" u="sng" dirty="0">
                <a:solidFill>
                  <a:srgbClr val="2C40D0"/>
                </a:solidFill>
                <a:effectLst/>
                <a:latin typeface="SourceSansPro"/>
                <a:hlinkClick r:id="rId4"/>
              </a:rPr>
              <a:t>sales</a:t>
            </a:r>
            <a:r>
              <a:rPr lang="en-US" b="0" i="0" dirty="0">
                <a:solidFill>
                  <a:srgbClr val="111111"/>
                </a:solidFill>
                <a:effectLst/>
                <a:latin typeface="SourceSansPro"/>
              </a:rPr>
              <a:t> departments may have a better grasp of what is going on internally. Having a broad set of perspectives is also more likely to yield diverse, value-adding contributions.</a:t>
            </a:r>
            <a:br>
              <a:rPr lang="en-US" b="0" i="0" dirty="0">
                <a:solidFill>
                  <a:srgbClr val="111111"/>
                </a:solidFill>
                <a:effectLst/>
                <a:latin typeface="SourceSansPro"/>
              </a:rPr>
            </a:br>
            <a:endParaRPr lang="en-US" b="0" i="0" dirty="0">
              <a:solidFill>
                <a:srgbClr val="111111"/>
              </a:solidFill>
              <a:effectLst/>
              <a:latin typeface="SourceSansPro"/>
            </a:endParaRPr>
          </a:p>
          <a:p>
            <a:endParaRPr lang="en-IN" dirty="0"/>
          </a:p>
        </p:txBody>
      </p:sp>
    </p:spTree>
    <p:extLst>
      <p:ext uri="{BB962C8B-B14F-4D97-AF65-F5344CB8AC3E}">
        <p14:creationId xmlns:p14="http://schemas.microsoft.com/office/powerpoint/2010/main" val="16950387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1762</Words>
  <Application>Microsoft Office PowerPoint</Application>
  <PresentationFormat>Widescreen</PresentationFormat>
  <Paragraphs>87</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Cabin-semi-bold</vt:lpstr>
      <vt:lpstr>Calibri</vt:lpstr>
      <vt:lpstr>Calibri Light</vt:lpstr>
      <vt:lpstr>SourceSansPro</vt:lpstr>
      <vt:lpstr>Office Theme</vt:lpstr>
      <vt:lpstr>Personality Development </vt:lpstr>
      <vt:lpstr>PowerPoint Presentation</vt:lpstr>
      <vt:lpstr>Personality </vt:lpstr>
      <vt:lpstr>Success/Failure</vt:lpstr>
      <vt:lpstr>SWOT Analysis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SMART Goals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Personality Development </dc:title>
  <dc:creator>Anand N</dc:creator>
  <cp:lastModifiedBy> Anand N</cp:lastModifiedBy>
  <cp:revision>1</cp:revision>
  <dcterms:created xsi:type="dcterms:W3CDTF">2024-03-14T09:45:18Z</dcterms:created>
  <dcterms:modified xsi:type="dcterms:W3CDTF">2024-03-14T09:46:48Z</dcterms:modified>
</cp:coreProperties>
</file>